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6858000" cx="12192000"/>
  <p:notesSz cx="6858000" cy="9144000"/>
  <p:embeddedFontLst>
    <p:embeddedFont>
      <p:font typeface="Roboto"/>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8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13DE5D-D82C-43DD-A45E-B8B9FF93312F}">
  <a:tblStyle styleId="{5E13DE5D-D82C-43DD-A45E-B8B9FF93312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9"/>
          </a:solidFill>
        </a:fill>
      </a:tcStyle>
    </a:wholeTbl>
    <a:band1H>
      <a:tcTxStyle/>
      <a:tcStyle>
        <a:fill>
          <a:solidFill>
            <a:srgbClr val="CED3F2"/>
          </a:solidFill>
        </a:fill>
      </a:tcStyle>
    </a:band1H>
    <a:band2H>
      <a:tcTxStyle/>
    </a:band2H>
    <a:band1V>
      <a:tcTxStyle/>
      <a:tcStyle>
        <a:fill>
          <a:solidFill>
            <a:srgbClr val="CED3F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299C350-04AA-4C61-A422-ACAC3232BC0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8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3.xml"/><Relationship Id="rId75" Type="http://schemas.openxmlformats.org/officeDocument/2006/relationships/font" Target="fonts/OpenSans-boldItalic.fntdata"/><Relationship Id="rId30" Type="http://schemas.openxmlformats.org/officeDocument/2006/relationships/slide" Target="slides/slide22.xml"/><Relationship Id="rId74" Type="http://schemas.openxmlformats.org/officeDocument/2006/relationships/font" Target="fonts/OpenSans-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rsa.ma/" TargetMode="External"/><Relationship Id="rId3" Type="http://schemas.openxmlformats.org/officeDocument/2006/relationships/hyperlink" Target="https://maroc-diplomatique.n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94af15c5f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94af15c5f_1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1e94af15c5f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94af15c5f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94af15c5f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1e94af15c5f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94af15c5f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94af15c5f_1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1e94af15c5f_1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94af15c5f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94af15c5f_1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e94af15c5f_1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94af15c5f_1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94af15c5f_1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1e94af15c5f_1_2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d0eb9f26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d0eb9f26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8d0eb9f26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94af15c5f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94af15c5f_1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e94af15c5f_1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d0eb9f26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d0eb9f263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8d0eb9f263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94af15c5f_1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94af15c5f_1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1e94af15c5f_1_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94af15c5f_1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94af15c5f_1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1e94af15c5f_1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94af15c5f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94af15c5f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e94af15c5f_1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94af15c5f_1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94af15c5f_1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e94af15c5f_1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94af15c5f_1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94af15c5f_1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e94af15c5f_1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8cabbe5b6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8cabbe5b6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28cabbe5b6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8ca0a8d00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8ca0a8d00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cabbe5b6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8cabbe5b61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28cabbe5b61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cdd96a18c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À quels enjeux répond une smart city ?</a:t>
            </a:r>
            <a:endParaRPr/>
          </a:p>
          <a:p>
            <a:pPr indent="0" lvl="0" marL="0" rtl="0" algn="l">
              <a:spcBef>
                <a:spcPts val="0"/>
              </a:spcBef>
              <a:spcAft>
                <a:spcPts val="0"/>
              </a:spcAft>
              <a:buClr>
                <a:schemeClr val="dk1"/>
              </a:buClr>
              <a:buSzPts val="1100"/>
              <a:buFont typeface="Arial"/>
              <a:buNone/>
            </a:pPr>
            <a:r>
              <a:rPr lang="en-US"/>
              <a:t>Pour les collectivités publiques, la smart répond avant tout à 4 enjeux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Environnemental (cadre de vie)</a:t>
            </a:r>
            <a:endParaRPr/>
          </a:p>
          <a:p>
            <a:pPr indent="0" lvl="0" marL="0" rtl="0" algn="l">
              <a:spcBef>
                <a:spcPts val="0"/>
              </a:spcBef>
              <a:spcAft>
                <a:spcPts val="0"/>
              </a:spcAft>
              <a:buClr>
                <a:schemeClr val="dk1"/>
              </a:buClr>
              <a:buSzPts val="1100"/>
              <a:buFont typeface="Arial"/>
              <a:buNone/>
            </a:pPr>
            <a:r>
              <a:rPr lang="en-US"/>
              <a:t>Citoyen (« bien-vivre ensemble »)</a:t>
            </a:r>
            <a:endParaRPr/>
          </a:p>
          <a:p>
            <a:pPr indent="0" lvl="0" marL="0" rtl="0" algn="l">
              <a:spcBef>
                <a:spcPts val="0"/>
              </a:spcBef>
              <a:spcAft>
                <a:spcPts val="0"/>
              </a:spcAft>
              <a:buClr>
                <a:schemeClr val="dk1"/>
              </a:buClr>
              <a:buSzPts val="1100"/>
              <a:buFont typeface="Arial"/>
              <a:buNone/>
            </a:pPr>
            <a:r>
              <a:rPr lang="en-US"/>
              <a:t>Politique (pertinences des politiques)</a:t>
            </a:r>
            <a:endParaRPr/>
          </a:p>
          <a:p>
            <a:pPr indent="0" lvl="0" marL="0" rtl="0" algn="l">
              <a:spcBef>
                <a:spcPts val="0"/>
              </a:spcBef>
              <a:spcAft>
                <a:spcPts val="0"/>
              </a:spcAft>
              <a:buClr>
                <a:schemeClr val="dk1"/>
              </a:buClr>
              <a:buSzPts val="1100"/>
              <a:buFont typeface="Arial"/>
              <a:buNone/>
            </a:pPr>
            <a:r>
              <a:rPr lang="en-US"/>
              <a:t>Investissements (ROI)</a:t>
            </a:r>
            <a:endParaRPr/>
          </a:p>
          <a:p>
            <a:pPr indent="0" lvl="0" marL="0" rtl="0" algn="l">
              <a:spcBef>
                <a:spcPts val="0"/>
              </a:spcBef>
              <a:spcAft>
                <a:spcPts val="0"/>
              </a:spcAft>
              <a:buNone/>
            </a:pPr>
            <a:r>
              <a:t/>
            </a:r>
            <a:endParaRPr/>
          </a:p>
        </p:txBody>
      </p:sp>
      <p:sp>
        <p:nvSpPr>
          <p:cNvPr id="538" name="Google Shape;538;g28cdd96a18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d0eb9f263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8d0eb9f263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d0eb9f263_1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28d0eb9f263_1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681" name="Google Shape;6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8d0eb9f263_1_5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687" name="Google Shape;687;g28d0eb9f263_1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8d0eb9f263_1_5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693" name="Google Shape;693;g28d0eb9f263_1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8d0eb9f263_1_5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00" name="Google Shape;700;g28d0eb9f263_1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d0eb9f263_1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07" name="Google Shape;707;g28d0eb9f263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8d0eb9f263_1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16" name="Google Shape;716;g28d0eb9f263_1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8d0eb9f263_1_5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23" name="Google Shape;723;g28d0eb9f263_1_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8d0eb9f263_1_5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34" name="Google Shape;734;g28d0eb9f263_1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8d0eb9f263_1_6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43" name="Google Shape;743;g28d0eb9f263_1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8d0eb9f263_1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51" name="Google Shape;751;g28d0eb9f263_1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8d0eb9f263_1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58" name="Google Shape;758;g28d0eb9f263_1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8d167343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8d1673432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28d1673432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Système intelligent de sécurité des piétons et des véhicules</a:t>
            </a:r>
            <a:endParaRPr/>
          </a:p>
        </p:txBody>
      </p:sp>
      <p:sp>
        <p:nvSpPr>
          <p:cNvPr id="773" name="Google Shape;77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 système assure une gestion efficace de la priorité entre les piétons et les véhicules tout en garantissant la sécurité aux passages piétons. Il adapte les alertes sonores en fonction des mouvements détectés et des priorités actuelles, garantissant une circulation en toute sécurité.</a:t>
            </a:r>
            <a:endParaRPr/>
          </a:p>
          <a:p>
            <a:pPr indent="0" lvl="0" marL="0" rtl="0" algn="l">
              <a:spcBef>
                <a:spcPts val="0"/>
              </a:spcBef>
              <a:spcAft>
                <a:spcPts val="0"/>
              </a:spcAft>
              <a:buClr>
                <a:schemeClr val="dk1"/>
              </a:buClr>
              <a:buSzPts val="1100"/>
              <a:buFont typeface="Arial"/>
              <a:buNone/>
            </a:pPr>
            <a:r>
              <a:rPr lang="en-US"/>
              <a:t>Voici une explication précise du scénario principal du projet Smart Pedestrian and Vehicle Safety System en 4 étapes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1 : Alternance de priorité (Chaque dix secondes)**</a:t>
            </a:r>
            <a:endParaRPr/>
          </a:p>
          <a:p>
            <a:pPr indent="0" lvl="0" marL="0" rtl="0" algn="l">
              <a:spcBef>
                <a:spcPts val="0"/>
              </a:spcBef>
              <a:spcAft>
                <a:spcPts val="0"/>
              </a:spcAft>
              <a:buClr>
                <a:schemeClr val="dk1"/>
              </a:buClr>
              <a:buSzPts val="1100"/>
              <a:buFont typeface="Arial"/>
              <a:buNone/>
            </a:pPr>
            <a:r>
              <a:rPr lang="en-US"/>
              <a:t>- Toutes les 10 secondes, le système alterne la priorité entre les piétons et les véhicules. Initialement, la priorité est donnée aux véhicules, mais cette priorité changera régulièrement.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2 : Priorité aux véhicules (10 secondes)**</a:t>
            </a:r>
            <a:endParaRPr/>
          </a:p>
          <a:p>
            <a:pPr indent="0" lvl="0" marL="0" rtl="0" algn="l">
              <a:spcBef>
                <a:spcPts val="0"/>
              </a:spcBef>
              <a:spcAft>
                <a:spcPts val="0"/>
              </a:spcAft>
              <a:buClr>
                <a:schemeClr val="dk1"/>
              </a:buClr>
              <a:buSzPts val="1100"/>
              <a:buFont typeface="Arial"/>
              <a:buNone/>
            </a:pPr>
            <a:r>
              <a:rPr lang="en-US"/>
              <a:t>- Pendant les 10 secondes où la priorité est aux véhicules, la lumière LED reste éteinte, indiquant aux véhicules qu'ils peuvent passer en toute sécurité. Cependant, le système surveille constamment le capteur de mouvement des piétons (PIR). Si un mouvement de piéton est détecté, le buzzer émet un son d'alerte percutant pour avertir les conducteurs de s'arrêter immédiatement.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3 : Priorité aux piétons (10 secondes)**</a:t>
            </a:r>
            <a:endParaRPr/>
          </a:p>
          <a:p>
            <a:pPr indent="0" lvl="0" marL="0" rtl="0" algn="l">
              <a:spcBef>
                <a:spcPts val="0"/>
              </a:spcBef>
              <a:spcAft>
                <a:spcPts val="0"/>
              </a:spcAft>
              <a:buClr>
                <a:schemeClr val="dk1"/>
              </a:buClr>
              <a:buSzPts val="1100"/>
              <a:buFont typeface="Arial"/>
              <a:buNone/>
            </a:pPr>
            <a:r>
              <a:rPr lang="en-US"/>
              <a:t>- Après les 10 secondes de priorité aux véhicules, la priorité est donnée aux piétons. La lumière LED passe au rouge, indiquant aux véhicules de s'arrêter. Si aucun mouvement de piéton n'est détecté pendant cette phase, le système émet un signal sonore spécifique pour permettre aux véhicules de passer, mais à une vitesse limitée de 50 km/h. Cette limitation de vitesse est conçue pour éviter les risques associés à la présence imprévue de piétons.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4 : Répétition du cycle**</a:t>
            </a:r>
            <a:endParaRPr/>
          </a:p>
          <a:p>
            <a:pPr indent="0" lvl="0" marL="0" rtl="0" algn="l">
              <a:spcBef>
                <a:spcPts val="0"/>
              </a:spcBef>
              <a:spcAft>
                <a:spcPts val="0"/>
              </a:spcAft>
              <a:buClr>
                <a:schemeClr val="dk1"/>
              </a:buClr>
              <a:buSzPts val="1100"/>
              <a:buFont typeface="Arial"/>
              <a:buNone/>
            </a:pPr>
            <a:r>
              <a:rPr lang="en-US"/>
              <a:t>- Après 10 secondes de priorité aux piétons, le cycle recommence. La priorité alterne à nouveau, permettant un passage sûr pour les piétons et les véhicules à travers le passage piéton.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Ce scénario principal du projet assure une gestion de la priorité efficace, garantissant la sécurité des piétons tout en informant les conducteurs des situations de passage. Il offre une solution intelligente pour les situations où la priorité doit être rapidement ajustée en fonction de la présence de piétons.</a:t>
            </a:r>
            <a:endParaRPr/>
          </a:p>
          <a:p>
            <a:pPr indent="0" lvl="0" marL="0" rtl="0" algn="l">
              <a:spcBef>
                <a:spcPts val="0"/>
              </a:spcBef>
              <a:spcAft>
                <a:spcPts val="0"/>
              </a:spcAft>
              <a:buNone/>
            </a:pPr>
            <a:r>
              <a:t/>
            </a:r>
            <a:endParaRPr/>
          </a:p>
        </p:txBody>
      </p:sp>
      <p:sp>
        <p:nvSpPr>
          <p:cNvPr id="795" name="Google Shape;79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Avantages de ce système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Amélioration de la sécurité des piétons : Le système permet une réponse rapide aux situations dangereuses pour les piétons, réduisant ainsi le risque d'accidents.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Coût limité : Le projet est conçu pour être économique et facilement réalisable avec un budget limité de 100 $.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Facilité de déploiement : Les capteurs et les microcontrôleurs peuvent être rapidement installés, ce qui en fait un projet réalisable en seulement 2 jours.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l'analyse et traitement local : Les données sont </a:t>
            </a:r>
            <a:r>
              <a:rPr lang="en-US"/>
              <a:t>traitées</a:t>
            </a:r>
            <a:r>
              <a:rPr lang="en-US"/>
              <a:t> localement en temps afin d'identifier des tendances de sécurité et d'optimiser davantage la circulation piétonne.</a:t>
            </a:r>
            <a:endParaRPr/>
          </a:p>
          <a:p>
            <a:pPr indent="0" lvl="0" marL="0" rtl="0" algn="l">
              <a:spcBef>
                <a:spcPts val="0"/>
              </a:spcBef>
              <a:spcAft>
                <a:spcPts val="0"/>
              </a:spcAft>
              <a:buNone/>
            </a:pPr>
            <a:r>
              <a:t/>
            </a:r>
            <a:endParaRPr/>
          </a:p>
        </p:txBody>
      </p:sp>
      <p:sp>
        <p:nvSpPr>
          <p:cNvPr id="825" name="Google Shape;82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e94af15c5f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e94af15c5f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latin typeface="Arial"/>
                <a:ea typeface="Arial"/>
                <a:cs typeface="Arial"/>
                <a:sym typeface="Arial"/>
              </a:rPr>
              <a:t>Les piétons représentent un peu plus d'un cinquième (21%) de la mortalité en mars 2021 selon la source </a:t>
            </a:r>
            <a:r>
              <a:rPr lang="en-US" sz="1500" u="sng">
                <a:latin typeface="Arial"/>
                <a:ea typeface="Arial"/>
                <a:cs typeface="Arial"/>
                <a:sym typeface="Arial"/>
                <a:hlinkClick r:id="rId2"/>
              </a:rPr>
              <a:t>https://narsa.ma/</a:t>
            </a:r>
            <a:r>
              <a:rPr lang="en-US" sz="1500">
                <a:latin typeface="Arial"/>
                <a:ea typeface="Arial"/>
                <a:cs typeface="Arial"/>
                <a:sym typeface="Arial"/>
              </a:rPr>
              <a:t> (l’agence nationale de la sécurité routière)</a:t>
            </a:r>
            <a:endParaRPr sz="1500">
              <a:latin typeface="Arial"/>
              <a:ea typeface="Arial"/>
              <a:cs typeface="Arial"/>
              <a:sym typeface="Arial"/>
            </a:endParaRPr>
          </a:p>
          <a:p>
            <a:pPr indent="0" lvl="0" marL="0" rtl="0" algn="l">
              <a:spcBef>
                <a:spcPts val="0"/>
              </a:spcBef>
              <a:spcAft>
                <a:spcPts val="0"/>
              </a:spcAft>
              <a:buNone/>
            </a:pPr>
            <a:r>
              <a:rPr lang="en-US" sz="1350">
                <a:latin typeface="Georgia"/>
                <a:ea typeface="Georgia"/>
                <a:cs typeface="Georgia"/>
                <a:sym typeface="Georgia"/>
              </a:rPr>
              <a:t>Au Maroc, en moyenne près de dix personnes meurent chaque jour dans un accident de la circulation et 28 personnes sont grièvement blessées dans la circulation chaque jour. selon la source </a:t>
            </a:r>
            <a:r>
              <a:rPr lang="en-US" sz="1350" u="sng">
                <a:latin typeface="Georgia"/>
                <a:ea typeface="Georgia"/>
                <a:cs typeface="Georgia"/>
                <a:sym typeface="Georgia"/>
                <a:hlinkClick r:id="rId3"/>
              </a:rPr>
              <a:t>https://maroc-diplomatique.net/</a:t>
            </a:r>
            <a:endParaRPr sz="1350">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Accident : </a:t>
            </a:r>
            <a:r>
              <a:rPr lang="en-US">
                <a:latin typeface="Arial"/>
                <a:ea typeface="Arial"/>
                <a:cs typeface="Arial"/>
                <a:sym typeface="Arial"/>
              </a:rPr>
              <a:t>96 133 soit + 6,82 %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Accidents mortels : </a:t>
            </a:r>
            <a:r>
              <a:rPr lang="en-US">
                <a:latin typeface="Arial"/>
                <a:ea typeface="Arial"/>
                <a:cs typeface="Arial"/>
                <a:sym typeface="Arial"/>
              </a:rPr>
              <a:t>3066 soit -0,62 %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Accidents non mortels :</a:t>
            </a:r>
            <a:r>
              <a:rPr lang="en-US">
                <a:latin typeface="Arial"/>
                <a:ea typeface="Arial"/>
                <a:cs typeface="Arial"/>
                <a:sym typeface="Arial"/>
              </a:rPr>
              <a:t> 93 067 soit +7,08 %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​Tués :</a:t>
            </a:r>
            <a:r>
              <a:rPr lang="en-US">
                <a:latin typeface="Arial"/>
                <a:ea typeface="Arial"/>
                <a:cs typeface="Arial"/>
                <a:sym typeface="Arial"/>
              </a:rPr>
              <a:t> 3485 soit -0,40 %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Blessés graves :</a:t>
            </a:r>
            <a:r>
              <a:rPr lang="en-US">
                <a:latin typeface="Arial"/>
                <a:ea typeface="Arial"/>
                <a:cs typeface="Arial"/>
                <a:sym typeface="Arial"/>
              </a:rPr>
              <a:t> 8725 soit -4,90 %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Blessés légers : </a:t>
            </a:r>
            <a:r>
              <a:rPr lang="en-US">
                <a:latin typeface="Arial"/>
                <a:ea typeface="Arial"/>
                <a:cs typeface="Arial"/>
                <a:sym typeface="Arial"/>
              </a:rPr>
              <a:t>128 249 soit +7,65 %</a:t>
            </a:r>
            <a:endParaRPr>
              <a:latin typeface="Arial"/>
              <a:ea typeface="Arial"/>
              <a:cs typeface="Arial"/>
              <a:sym typeface="Arial"/>
            </a:endParaRPr>
          </a:p>
          <a:p>
            <a:pPr indent="0" lvl="0" marL="0" rtl="0" algn="l">
              <a:spcBef>
                <a:spcPts val="0"/>
              </a:spcBef>
              <a:spcAft>
                <a:spcPts val="0"/>
              </a:spcAft>
              <a:buNone/>
            </a:pPr>
            <a:r>
              <a:rPr lang="en-US" sz="1350">
                <a:latin typeface="Georgia"/>
                <a:ea typeface="Georgia"/>
                <a:cs typeface="Georgia"/>
                <a:sym typeface="Georgia"/>
              </a:rPr>
              <a:t>selon la source Ministère de l’équipement et de l’eau</a:t>
            </a:r>
            <a:endParaRPr sz="1350">
              <a:latin typeface="Georgia"/>
              <a:ea typeface="Georgia"/>
              <a:cs typeface="Georgia"/>
              <a:sym typeface="Georgia"/>
            </a:endParaRPr>
          </a:p>
        </p:txBody>
      </p:sp>
      <p:sp>
        <p:nvSpPr>
          <p:cNvPr id="835" name="Google Shape;835;g1e94af15c5f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94af15c5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**Notre** projet de système de sécurité pour piétons et véhicules répond à plusieurs problématiques liées à la sécurité et à la gestion du trafic dans les zones de passage piéton. Voici quatre problématiques auxquelles **notre** projet apporte des réponses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**Sécurité des piétons aux passages piétons** : **Notre** système garantit la sécurité des piétons en fournissant une priorité claire aux piétons pendant une période définie. La détection de mouvement des piétons déclenche une alerte sonore pour avertir les conducteurs de s'arrêter, réduisant ainsi le risque d'accidents aux passages piétons.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**Gestion dynamique du trafic** : **Notre** projet répond à la problématique de la gestion dynamique du trafic en adaptant la priorité en temps réel. **Nous** alternons la priorité entre les piétons et les véhicules toutes les 10 secondes, ce qui permet une gestion fluide et efficace du trafic dans les zones de passage piéton.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**Réduction des comportements imprudents** : En imposant une limitation de vitesse de 50 km/h aux véhicules en l'absence de piétons mais avec la LED rouge allumée, **notre** système encourage les conducteurs à ralentir, réduisant ainsi les comportements imprudents et les risques d'accidents.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**Prévention des collisions inattendues** : **Notre** système contribue à la prévention des collisions inattendues entre piétons et véhicules en fournissant une priorité claire et en émettant des alertes sonores pour avertir les usagers de la route. Cela permet de réduire les accidents potentiels aux passages piétons.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En répondant à ces problématiques, **notre** projet contribue à améliorer la sécurité des piétons et la gestion du trafic dans les zones de passage piéton, ce qui peut avoir un impact positif sur la réduction des accidents et la fluidité de la circulation.</a:t>
            </a:r>
            <a:endParaRPr/>
          </a:p>
        </p:txBody>
      </p:sp>
      <p:sp>
        <p:nvSpPr>
          <p:cNvPr id="841" name="Google Shape;841;g1e94af15c5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lang="en-US"/>
              <a:t>Porteurs, acteurs du projet :</a:t>
            </a:r>
            <a:endParaRPr/>
          </a:p>
          <a:p>
            <a:pPr indent="0" lvl="0" marL="0" rtl="0" algn="l">
              <a:spcBef>
                <a:spcPts val="1500"/>
              </a:spcBef>
              <a:spcAft>
                <a:spcPts val="0"/>
              </a:spcAft>
              <a:buNone/>
            </a:pPr>
            <a:r>
              <a:rPr lang="en-US"/>
              <a:t>Porteur principal : La municipalité de la ville.</a:t>
            </a:r>
            <a:endParaRPr/>
          </a:p>
          <a:p>
            <a:pPr indent="0" lvl="0" marL="0" rtl="0" algn="l">
              <a:spcBef>
                <a:spcPts val="0"/>
              </a:spcBef>
              <a:spcAft>
                <a:spcPts val="0"/>
              </a:spcAft>
              <a:buNone/>
            </a:pPr>
            <a:r>
              <a:rPr lang="en-US"/>
              <a:t>Acteurs : Vous en tant qu'étudiant en data science, la police municipale, les équipes de gestion de la circulation, les citoyens (pour la collecte de données), et les fournisseurs de capteurs.</a:t>
            </a:r>
            <a:endParaRPr/>
          </a:p>
        </p:txBody>
      </p:sp>
      <p:sp>
        <p:nvSpPr>
          <p:cNvPr id="886" name="Google Shape;88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Date de réalisation : Prévu pour être réalisé sur une période de 2 jours.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Montant, Budget : 100 $, pour l'achat de matériel, tels que des capteurs, des microcontrôleurs, et d'autres composants électroniques.</a:t>
            </a:r>
            <a:endParaRPr/>
          </a:p>
          <a:p>
            <a:pPr indent="0" lvl="0" marL="0" rtl="0" algn="l">
              <a:spcBef>
                <a:spcPts val="0"/>
              </a:spcBef>
              <a:spcAft>
                <a:spcPts val="0"/>
              </a:spcAft>
              <a:buNone/>
            </a:pPr>
            <a:r>
              <a:t/>
            </a:r>
            <a:endParaRPr/>
          </a:p>
        </p:txBody>
      </p:sp>
      <p:sp>
        <p:nvSpPr>
          <p:cNvPr id="910" name="Google Shape;91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8cafc0e706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28cafc0e706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Le principe de fonctionnement de la dernière version du projet Smart Pedestrian and Vehicle Safety System repose sur la gestion de la priorité entre les piétons et les véhicules à un passage piéton. Voici comment le système fonctionne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**Initialisation** : Au démarrage, le système initialise les broches pour la LED, le capteur de mouvement pour les piétons (PIR), le capteur de mouvement pour les véhicules (PIR), et le buzzer pour l'alerte sonore. Le temps est également enregistré au démarrage.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**Gestion de la priorité** : Le système gère la priorité entre les piétons et les véhicules en utilisant une minuterie. Initialement, la priorité est donnée aux véhicules.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**Phase de priorité aux véhicules** : Pendant la phase de priorité aux véhicules (les 10 premières secondes), la LED reste éteinte, mais le système surveille le capteur de mouvement des piétons. Si un mouvement de piéton est détecté, le buzzer émet un son d'alerte pour avertir les conducteurs.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**Phase de priorité aux piétons** : Après 10 secondes, la priorité passe aux piétons. La LED devient rouge, indiquant aux véhicules de s'arrêter. Si aucun mouvement de piéton n'est détecté pendant cette phase, le buzzer émet un signal positif pour permettre aux véhicules de passer à une vitesse limitée de 50 km/h.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**Réinitialisation de la priorité** : Après 20 secondes, la priorité est réinitialisée, et le cycle recommence.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6. **Affichage de l'heure actuelle** : Le temps actuel est affiché dans le port série (Serial) pour le suivi de l'exécution du programme.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 capteur PIR pour les voitures est utilisé pour détecter les mouvements des véhicules, tandis que le capteur PIR pour les piétons est utilisé pour détecter les mouvements des piétons. Le buzzer est utilisé pour émettre des alertes sonores en fonction des événements détectés.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Ce système assure une gestion de la priorité sûre et efficace aux passages piétons, en permettant aux piétons de traverser en toute sécurité tout en avertissant les conducteurs de s'arrêter en cas de détection de piétons. Il offre également une solution pour les cas où aucun piéton n'est présent.</a:t>
            </a:r>
            <a:endParaRPr/>
          </a:p>
          <a:p>
            <a:pPr indent="0" lvl="0" marL="0" rtl="0" algn="l">
              <a:spcBef>
                <a:spcPts val="0"/>
              </a:spcBef>
              <a:spcAft>
                <a:spcPts val="0"/>
              </a:spcAft>
              <a:buNone/>
            </a:pPr>
            <a:r>
              <a:t/>
            </a:r>
            <a:endParaRPr/>
          </a:p>
        </p:txBody>
      </p:sp>
      <p:sp>
        <p:nvSpPr>
          <p:cNvPr id="925" name="Google Shape;9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8cafc0e706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g28cafc0e706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8c0c197695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28c0c19769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Comment fonctionne une smart city ?</a:t>
            </a:r>
            <a:endParaRPr/>
          </a:p>
          <a:p>
            <a:pPr indent="0" lvl="0" marL="0" rtl="0" algn="l">
              <a:spcBef>
                <a:spcPts val="0"/>
              </a:spcBef>
              <a:spcAft>
                <a:spcPts val="0"/>
              </a:spcAft>
              <a:buClr>
                <a:schemeClr val="dk1"/>
              </a:buClr>
              <a:buSzPts val="1100"/>
              <a:buFont typeface="Arial"/>
              <a:buNone/>
            </a:pPr>
            <a:r>
              <a:rPr lang="en-US"/>
              <a:t>Pour savoir comment fonctionne une smart city, il faut au préalable se pencher un peu plus sur la technologie utilisée : l’IoT. L’Internet of Things est un réseau d’appareils connectés (capteurs, véhicules, mais aussi l’électroménager connecté dans la sphère privée) qui communiquent et échangent des données stockées ensuite sur le Cloud ou des serveurs. Seules les données les plus pertinentes sont recueillies et transmises sur le réseau des villes. Des systèmes de sécurité veillent ensuite au contrôle et à la surveillance des transmissions de données pour empêcher tout accès non autorisé au réseau de la ville. L’interopérabilité entre les objets fait gagner en temps, en efficacité et en argent aux citoyens.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Concrètement, une smart city suit 4 étapes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Elle collecte les données grâce à des capteurs disséminés partout dans la ville ou communiquées par les usagers via des applications par exemple.</a:t>
            </a:r>
            <a:endParaRPr/>
          </a:p>
          <a:p>
            <a:pPr indent="0" lvl="0" marL="0" rtl="0" algn="l">
              <a:spcBef>
                <a:spcPts val="0"/>
              </a:spcBef>
              <a:spcAft>
                <a:spcPts val="0"/>
              </a:spcAft>
              <a:buClr>
                <a:schemeClr val="dk1"/>
              </a:buClr>
              <a:buSzPts val="1100"/>
              <a:buFont typeface="Arial"/>
              <a:buNone/>
            </a:pPr>
            <a:r>
              <a:rPr lang="en-US"/>
              <a:t>Elle analyse les données et en ressort des éléments pour mieux connaître le fonctionnement des villes et de ses usagers</a:t>
            </a:r>
            <a:endParaRPr/>
          </a:p>
          <a:p>
            <a:pPr indent="0" lvl="0" marL="0" rtl="0" algn="l">
              <a:spcBef>
                <a:spcPts val="0"/>
              </a:spcBef>
              <a:spcAft>
                <a:spcPts val="0"/>
              </a:spcAft>
              <a:buClr>
                <a:schemeClr val="dk1"/>
              </a:buClr>
              <a:buSzPts val="1100"/>
              <a:buFont typeface="Arial"/>
              <a:buNone/>
            </a:pPr>
            <a:r>
              <a:rPr lang="en-US"/>
              <a:t>Elle communique les informations aux décisionnaires (collectivité, entreprise)</a:t>
            </a:r>
            <a:endParaRPr/>
          </a:p>
          <a:p>
            <a:pPr indent="0" lvl="0" marL="0" rtl="0" algn="l">
              <a:spcBef>
                <a:spcPts val="0"/>
              </a:spcBef>
              <a:spcAft>
                <a:spcPts val="0"/>
              </a:spcAft>
              <a:buClr>
                <a:schemeClr val="dk1"/>
              </a:buClr>
              <a:buSzPts val="1100"/>
              <a:buFont typeface="Arial"/>
              <a:buNone/>
            </a:pPr>
            <a:r>
              <a:rPr lang="en-US"/>
              <a:t>Elle met en place des actions pour améliorer la qualité de vie des citoyens</a:t>
            </a:r>
            <a:endParaRPr/>
          </a:p>
          <a:p>
            <a:pPr indent="0" lvl="0" marL="0" rtl="0" algn="l">
              <a:spcBef>
                <a:spcPts val="0"/>
              </a:spcBef>
              <a:spcAft>
                <a:spcPts val="0"/>
              </a:spcAft>
              <a:buNone/>
            </a:pPr>
            <a:r>
              <a:t/>
            </a:r>
            <a:endParaRPr/>
          </a:p>
        </p:txBody>
      </p:sp>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c0c19769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À quels enjeux répond une smart city ?</a:t>
            </a:r>
            <a:endParaRPr/>
          </a:p>
          <a:p>
            <a:pPr indent="0" lvl="0" marL="0" rtl="0" algn="l">
              <a:spcBef>
                <a:spcPts val="0"/>
              </a:spcBef>
              <a:spcAft>
                <a:spcPts val="0"/>
              </a:spcAft>
              <a:buClr>
                <a:schemeClr val="dk1"/>
              </a:buClr>
              <a:buSzPts val="1100"/>
              <a:buFont typeface="Arial"/>
              <a:buNone/>
            </a:pPr>
            <a:r>
              <a:rPr lang="en-US"/>
              <a:t>Pour les collectivités publiques, la smart répond avant tout à 4 enjeux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Environnemental (cadre de vie)</a:t>
            </a:r>
            <a:endParaRPr/>
          </a:p>
          <a:p>
            <a:pPr indent="0" lvl="0" marL="0" rtl="0" algn="l">
              <a:spcBef>
                <a:spcPts val="0"/>
              </a:spcBef>
              <a:spcAft>
                <a:spcPts val="0"/>
              </a:spcAft>
              <a:buClr>
                <a:schemeClr val="dk1"/>
              </a:buClr>
              <a:buSzPts val="1100"/>
              <a:buFont typeface="Arial"/>
              <a:buNone/>
            </a:pPr>
            <a:r>
              <a:rPr lang="en-US"/>
              <a:t>Citoyen (« bien-vivre ensemble »)</a:t>
            </a:r>
            <a:endParaRPr/>
          </a:p>
          <a:p>
            <a:pPr indent="0" lvl="0" marL="0" rtl="0" algn="l">
              <a:spcBef>
                <a:spcPts val="0"/>
              </a:spcBef>
              <a:spcAft>
                <a:spcPts val="0"/>
              </a:spcAft>
              <a:buClr>
                <a:schemeClr val="dk1"/>
              </a:buClr>
              <a:buSzPts val="1100"/>
              <a:buFont typeface="Arial"/>
              <a:buNone/>
            </a:pPr>
            <a:r>
              <a:rPr lang="en-US"/>
              <a:t>Politique (pertinences des politiques)</a:t>
            </a:r>
            <a:endParaRPr/>
          </a:p>
          <a:p>
            <a:pPr indent="0" lvl="0" marL="0" rtl="0" algn="l">
              <a:spcBef>
                <a:spcPts val="0"/>
              </a:spcBef>
              <a:spcAft>
                <a:spcPts val="0"/>
              </a:spcAft>
              <a:buClr>
                <a:schemeClr val="dk1"/>
              </a:buClr>
              <a:buSzPts val="1100"/>
              <a:buFont typeface="Arial"/>
              <a:buNone/>
            </a:pPr>
            <a:r>
              <a:rPr lang="en-US"/>
              <a:t>Investissements (ROI)</a:t>
            </a:r>
            <a:endParaRPr/>
          </a:p>
          <a:p>
            <a:pPr indent="0" lvl="0" marL="0" rtl="0" algn="l">
              <a:spcBef>
                <a:spcPts val="0"/>
              </a:spcBef>
              <a:spcAft>
                <a:spcPts val="0"/>
              </a:spcAft>
              <a:buNone/>
            </a:pPr>
            <a:r>
              <a:t/>
            </a:r>
            <a:endParaRPr/>
          </a:p>
        </p:txBody>
      </p:sp>
      <p:sp>
        <p:nvSpPr>
          <p:cNvPr id="219" name="Google Shape;219;g28c0c19769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cd3df794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8cd3df79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46"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bg>
      <p:bgPr>
        <a:solidFill>
          <a:schemeClr val="lt1"/>
        </a:solidFill>
      </p:bgPr>
    </p:bg>
    <p:spTree>
      <p:nvGrpSpPr>
        <p:cNvPr id="47" name="Shape 47"/>
        <p:cNvGrpSpPr/>
        <p:nvPr/>
      </p:nvGrpSpPr>
      <p:grpSpPr>
        <a:xfrm>
          <a:off x="0" y="0"/>
          <a:ext cx="0" cy="0"/>
          <a:chOff x="0" y="0"/>
          <a:chExt cx="0" cy="0"/>
        </a:xfrm>
      </p:grpSpPr>
      <p:sp>
        <p:nvSpPr>
          <p:cNvPr id="48" name="Google Shape;48;p14"/>
          <p:cNvSpPr/>
          <p:nvPr>
            <p:ph idx="2" type="pic"/>
          </p:nvPr>
        </p:nvSpPr>
        <p:spPr>
          <a:xfrm>
            <a:off x="5847486" y="342900"/>
            <a:ext cx="5926499" cy="61722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50" name="Shape 50"/>
        <p:cNvGrpSpPr/>
        <p:nvPr/>
      </p:nvGrpSpPr>
      <p:grpSpPr>
        <a:xfrm>
          <a:off x="0" y="0"/>
          <a:ext cx="0" cy="0"/>
          <a:chOff x="0" y="0"/>
          <a:chExt cx="0" cy="0"/>
        </a:xfrm>
      </p:grpSpPr>
      <p:sp>
        <p:nvSpPr>
          <p:cNvPr id="51" name="Google Shape;51;p16"/>
          <p:cNvSpPr/>
          <p:nvPr>
            <p:ph idx="2" type="pic"/>
          </p:nvPr>
        </p:nvSpPr>
        <p:spPr>
          <a:xfrm>
            <a:off x="646094" y="1"/>
            <a:ext cx="3901012" cy="1649896"/>
          </a:xfrm>
          <a:prstGeom prst="rect">
            <a:avLst/>
          </a:prstGeom>
          <a:solidFill>
            <a:srgbClr val="F2F2F2"/>
          </a:solidFill>
          <a:ln>
            <a:noFill/>
          </a:ln>
        </p:spPr>
      </p:sp>
      <p:sp>
        <p:nvSpPr>
          <p:cNvPr id="52" name="Google Shape;52;p16"/>
          <p:cNvSpPr/>
          <p:nvPr>
            <p:ph idx="3" type="pic"/>
          </p:nvPr>
        </p:nvSpPr>
        <p:spPr>
          <a:xfrm>
            <a:off x="646094" y="5208103"/>
            <a:ext cx="3901012" cy="1649896"/>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Images &amp; Contents Layout">
  <p:cSld name="24_Images &amp; Contents Layout">
    <p:spTree>
      <p:nvGrpSpPr>
        <p:cNvPr id="54" name="Shape 54"/>
        <p:cNvGrpSpPr/>
        <p:nvPr/>
      </p:nvGrpSpPr>
      <p:grpSpPr>
        <a:xfrm>
          <a:off x="0" y="0"/>
          <a:ext cx="0" cy="0"/>
          <a:chOff x="0" y="0"/>
          <a:chExt cx="0" cy="0"/>
        </a:xfrm>
      </p:grpSpPr>
      <p:sp>
        <p:nvSpPr>
          <p:cNvPr id="55" name="Google Shape;55;p18"/>
          <p:cNvSpPr/>
          <p:nvPr/>
        </p:nvSpPr>
        <p:spPr>
          <a:xfrm>
            <a:off x="673240" y="1141827"/>
            <a:ext cx="10862268" cy="505432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18"/>
          <p:cNvSpPr/>
          <p:nvPr>
            <p:ph idx="2" type="pic"/>
          </p:nvPr>
        </p:nvSpPr>
        <p:spPr>
          <a:xfrm>
            <a:off x="6229977" y="653142"/>
            <a:ext cx="4824557" cy="5054322"/>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spTree>
      <p:nvGrpSpPr>
        <p:cNvPr id="57" name="Shape 57"/>
        <p:cNvGrpSpPr/>
        <p:nvPr/>
      </p:nvGrpSpPr>
      <p:grpSpPr>
        <a:xfrm>
          <a:off x="0" y="0"/>
          <a:ext cx="0" cy="0"/>
          <a:chOff x="0" y="0"/>
          <a:chExt cx="0" cy="0"/>
        </a:xfrm>
      </p:grpSpPr>
      <p:sp>
        <p:nvSpPr>
          <p:cNvPr id="58" name="Google Shape;58;p19"/>
          <p:cNvSpPr/>
          <p:nvPr/>
        </p:nvSpPr>
        <p:spPr>
          <a:xfrm>
            <a:off x="7280548" y="5979856"/>
            <a:ext cx="4218052" cy="427271"/>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9" name="Google Shape;59;p19"/>
          <p:cNvSpPr/>
          <p:nvPr/>
        </p:nvSpPr>
        <p:spPr>
          <a:xfrm>
            <a:off x="1414" y="5445352"/>
            <a:ext cx="12190587" cy="208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19"/>
          <p:cNvSpPr/>
          <p:nvPr/>
        </p:nvSpPr>
        <p:spPr>
          <a:xfrm>
            <a:off x="1414" y="5778002"/>
            <a:ext cx="12190587" cy="208800"/>
          </a:xfrm>
          <a:prstGeom prst="rect">
            <a:avLst/>
          </a:prstGeom>
          <a:solidFill>
            <a:srgbClr val="2245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19"/>
          <p:cNvSpPr/>
          <p:nvPr/>
        </p:nvSpPr>
        <p:spPr>
          <a:xfrm>
            <a:off x="1414" y="5112702"/>
            <a:ext cx="12190587" cy="208800"/>
          </a:xfrm>
          <a:prstGeom prst="rect">
            <a:avLst/>
          </a:prstGeom>
          <a:solidFill>
            <a:srgbClr val="8FA4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19"/>
          <p:cNvSpPr/>
          <p:nvPr/>
        </p:nvSpPr>
        <p:spPr>
          <a:xfrm>
            <a:off x="1414" y="4780052"/>
            <a:ext cx="12190587" cy="208800"/>
          </a:xfrm>
          <a:prstGeom prst="rect">
            <a:avLst/>
          </a:prstGeom>
          <a:solidFill>
            <a:srgbClr val="B4C2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 name="Google Shape;63;p19"/>
          <p:cNvGrpSpPr/>
          <p:nvPr/>
        </p:nvGrpSpPr>
        <p:grpSpPr>
          <a:xfrm>
            <a:off x="6932024" y="1497102"/>
            <a:ext cx="4495596" cy="4776801"/>
            <a:chOff x="6446339" y="1280897"/>
            <a:chExt cx="4320717" cy="5285178"/>
          </a:xfrm>
        </p:grpSpPr>
        <p:sp>
          <p:nvSpPr>
            <p:cNvPr id="64" name="Google Shape;64;p19"/>
            <p:cNvSpPr/>
            <p:nvPr/>
          </p:nvSpPr>
          <p:spPr>
            <a:xfrm>
              <a:off x="7360122" y="5629227"/>
              <a:ext cx="2033648" cy="936848"/>
            </a:xfrm>
            <a:custGeom>
              <a:rect b="b" l="l" r="r" t="t"/>
              <a:pathLst>
                <a:path extrusionOk="0" h="390525" w="8477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9"/>
            <p:cNvSpPr/>
            <p:nvPr/>
          </p:nvSpPr>
          <p:spPr>
            <a:xfrm>
              <a:off x="7358820" y="5629227"/>
              <a:ext cx="1987948" cy="913998"/>
            </a:xfrm>
            <a:custGeom>
              <a:rect b="b" l="l" r="r" t="t"/>
              <a:pathLst>
                <a:path extrusionOk="0" h="381000" w="828675">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9"/>
            <p:cNvSpPr/>
            <p:nvPr/>
          </p:nvSpPr>
          <p:spPr>
            <a:xfrm>
              <a:off x="6448412" y="1280897"/>
              <a:ext cx="4318644" cy="4592842"/>
            </a:xfrm>
            <a:custGeom>
              <a:rect b="b" l="l" r="r" t="t"/>
              <a:pathLst>
                <a:path extrusionOk="0" h="1914525" w="18002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19"/>
            <p:cNvSpPr/>
            <p:nvPr/>
          </p:nvSpPr>
          <p:spPr>
            <a:xfrm>
              <a:off x="6464696" y="1280897"/>
              <a:ext cx="4250094" cy="3998744"/>
            </a:xfrm>
            <a:custGeom>
              <a:rect b="b" l="l" r="r" t="t"/>
              <a:pathLst>
                <a:path extrusionOk="0" h="1666875" w="1771650">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9"/>
            <p:cNvSpPr/>
            <p:nvPr/>
          </p:nvSpPr>
          <p:spPr>
            <a:xfrm>
              <a:off x="6572092" y="1577928"/>
              <a:ext cx="3907345" cy="3404644"/>
            </a:xfrm>
            <a:custGeom>
              <a:rect b="b" l="l" r="r" t="t"/>
              <a:pathLst>
                <a:path extrusionOk="0" h="1419225" w="1628775">
                  <a:moveTo>
                    <a:pt x="1539716" y="1416844"/>
                  </a:moveTo>
                  <a:lnTo>
                    <a:pt x="7144" y="1357789"/>
                  </a:lnTo>
                  <a:lnTo>
                    <a:pt x="57626" y="363379"/>
                  </a:lnTo>
                  <a:lnTo>
                    <a:pt x="1628299" y="7144"/>
                  </a:ln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19"/>
            <p:cNvSpPr/>
            <p:nvPr/>
          </p:nvSpPr>
          <p:spPr>
            <a:xfrm>
              <a:off x="6446339" y="4996281"/>
              <a:ext cx="4044444" cy="868298"/>
            </a:xfrm>
            <a:custGeom>
              <a:rect b="b" l="l" r="r" t="t"/>
              <a:pathLst>
                <a:path extrusionOk="0" h="361950" w="1685925">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19"/>
            <p:cNvSpPr/>
            <p:nvPr/>
          </p:nvSpPr>
          <p:spPr>
            <a:xfrm>
              <a:off x="7715310" y="1593115"/>
              <a:ext cx="2775473" cy="3394037"/>
            </a:xfrm>
            <a:custGeom>
              <a:rect b="b" l="l" r="r" t="t"/>
              <a:pathLst>
                <a:path extrusionOk="0" h="3394037" w="2775473">
                  <a:moveTo>
                    <a:pt x="1425389" y="306593"/>
                  </a:moveTo>
                  <a:lnTo>
                    <a:pt x="2775473" y="0"/>
                  </a:lnTo>
                  <a:lnTo>
                    <a:pt x="2565699" y="3394037"/>
                  </a:lnTo>
                  <a:lnTo>
                    <a:pt x="0" y="3281082"/>
                  </a:lnTo>
                  <a:lnTo>
                    <a:pt x="1425389" y="306593"/>
                  </a:lnTo>
                  <a:close/>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1" name="Google Shape;71;p19"/>
          <p:cNvSpPr/>
          <p:nvPr>
            <p:ph idx="2" type="pic"/>
          </p:nvPr>
        </p:nvSpPr>
        <p:spPr>
          <a:xfrm>
            <a:off x="7047968" y="1775610"/>
            <a:ext cx="4109140" cy="3097694"/>
          </a:xfrm>
          <a:prstGeom prst="rect">
            <a:avLst/>
          </a:prstGeom>
          <a:solidFill>
            <a:srgbClr val="F2F2F2"/>
          </a:solidFill>
          <a:ln>
            <a:noFill/>
          </a:ln>
        </p:spPr>
      </p:sp>
      <p:sp>
        <p:nvSpPr>
          <p:cNvPr id="72" name="Google Shape;72;p1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bg>
      <p:bgPr>
        <a:blipFill>
          <a:blip r:embed="rId2">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Images &amp; Contents Layout">
  <p:cSld name="37_Images &amp; Contents Layout">
    <p:bg>
      <p:bgPr>
        <a:solidFill>
          <a:schemeClr val="accent6"/>
        </a:solidFill>
      </p:bgPr>
    </p:bg>
    <p:spTree>
      <p:nvGrpSpPr>
        <p:cNvPr id="74" name="Shape 74"/>
        <p:cNvGrpSpPr/>
        <p:nvPr/>
      </p:nvGrpSpPr>
      <p:grpSpPr>
        <a:xfrm>
          <a:off x="0" y="0"/>
          <a:ext cx="0" cy="0"/>
          <a:chOff x="0" y="0"/>
          <a:chExt cx="0" cy="0"/>
        </a:xfrm>
      </p:grpSpPr>
      <p:sp>
        <p:nvSpPr>
          <p:cNvPr id="75" name="Google Shape;75;p21"/>
          <p:cNvSpPr/>
          <p:nvPr>
            <p:ph idx="2" type="pic"/>
          </p:nvPr>
        </p:nvSpPr>
        <p:spPr>
          <a:xfrm>
            <a:off x="4847861" y="4558"/>
            <a:ext cx="7344139" cy="6863603"/>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76" name="Shape 76"/>
        <p:cNvGrpSpPr/>
        <p:nvPr/>
      </p:nvGrpSpPr>
      <p:grpSpPr>
        <a:xfrm>
          <a:off x="0" y="0"/>
          <a:ext cx="0" cy="0"/>
          <a:chOff x="0" y="0"/>
          <a:chExt cx="0" cy="0"/>
        </a:xfrm>
      </p:grpSpPr>
      <p:sp>
        <p:nvSpPr>
          <p:cNvPr id="77" name="Google Shape;77;p22"/>
          <p:cNvSpPr/>
          <p:nvPr>
            <p:ph idx="2" type="pic"/>
          </p:nvPr>
        </p:nvSpPr>
        <p:spPr>
          <a:xfrm>
            <a:off x="724276" y="1714872"/>
            <a:ext cx="3570781" cy="4314254"/>
          </a:xfrm>
          <a:prstGeom prst="rect">
            <a:avLst/>
          </a:prstGeom>
          <a:solidFill>
            <a:srgbClr val="F2F2F2"/>
          </a:solidFill>
          <a:ln>
            <a:noFill/>
          </a:ln>
        </p:spPr>
      </p:sp>
      <p:sp>
        <p:nvSpPr>
          <p:cNvPr id="78" name="Google Shape;78;p2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9" name="Shape 7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80" name="Shape 8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5"/>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83" name="Shape 83"/>
        <p:cNvGrpSpPr/>
        <p:nvPr/>
      </p:nvGrpSpPr>
      <p:grpSpPr>
        <a:xfrm>
          <a:off x="0" y="0"/>
          <a:ext cx="0" cy="0"/>
          <a:chOff x="0" y="0"/>
          <a:chExt cx="0" cy="0"/>
        </a:xfrm>
      </p:grpSpPr>
      <p:sp>
        <p:nvSpPr>
          <p:cNvPr id="84" name="Google Shape;84;p26"/>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 name="Google Shape;85;p26"/>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6" name="Google Shape;86;p26"/>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7" name="Google Shape;87;p26"/>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88" name="Google Shape;88;p26"/>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89" name="Google Shape;89;p26"/>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90" name="Google Shape;90;p26"/>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91" name="Google Shape;91;p26"/>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6" name="Shape 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7" name="Shape 17"/>
        <p:cNvGrpSpPr/>
        <p:nvPr/>
      </p:nvGrpSpPr>
      <p:grpSpPr>
        <a:xfrm>
          <a:off x="0" y="0"/>
          <a:ext cx="0" cy="0"/>
          <a:chOff x="0" y="0"/>
          <a:chExt cx="0" cy="0"/>
        </a:xfrm>
      </p:grpSpPr>
      <p:sp>
        <p:nvSpPr>
          <p:cNvPr id="18" name="Google Shape;18;p9"/>
          <p:cNvSpPr/>
          <p:nvPr/>
        </p:nvSpPr>
        <p:spPr>
          <a:xfrm>
            <a:off x="1" y="0"/>
            <a:ext cx="12207092" cy="182679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9" name="Google Shape;19;p9"/>
          <p:cNvSpPr/>
          <p:nvPr>
            <p:ph idx="2" type="pic"/>
          </p:nvPr>
        </p:nvSpPr>
        <p:spPr>
          <a:xfrm>
            <a:off x="918873" y="2234589"/>
            <a:ext cx="2400000" cy="2160000"/>
          </a:xfrm>
          <a:prstGeom prst="rect">
            <a:avLst/>
          </a:prstGeom>
          <a:solidFill>
            <a:srgbClr val="F2F2F2"/>
          </a:solidFill>
          <a:ln>
            <a:noFill/>
          </a:ln>
        </p:spPr>
      </p:sp>
      <p:sp>
        <p:nvSpPr>
          <p:cNvPr id="20" name="Google Shape;20;p9"/>
          <p:cNvSpPr/>
          <p:nvPr>
            <p:ph idx="3" type="pic"/>
          </p:nvPr>
        </p:nvSpPr>
        <p:spPr>
          <a:xfrm>
            <a:off x="3648458" y="2235736"/>
            <a:ext cx="2320423" cy="2160000"/>
          </a:xfrm>
          <a:prstGeom prst="rect">
            <a:avLst/>
          </a:prstGeom>
          <a:solidFill>
            <a:srgbClr val="F2F2F2"/>
          </a:solidFill>
          <a:ln>
            <a:noFill/>
          </a:ln>
        </p:spPr>
      </p:sp>
      <p:sp>
        <p:nvSpPr>
          <p:cNvPr id="21" name="Google Shape;21;p9"/>
          <p:cNvSpPr/>
          <p:nvPr>
            <p:ph idx="4" type="pic"/>
          </p:nvPr>
        </p:nvSpPr>
        <p:spPr>
          <a:xfrm>
            <a:off x="6298465" y="2235736"/>
            <a:ext cx="2320423" cy="2160000"/>
          </a:xfrm>
          <a:prstGeom prst="rect">
            <a:avLst/>
          </a:prstGeom>
          <a:solidFill>
            <a:srgbClr val="F2F2F2"/>
          </a:solidFill>
          <a:ln>
            <a:noFill/>
          </a:ln>
        </p:spPr>
      </p:sp>
      <p:sp>
        <p:nvSpPr>
          <p:cNvPr id="22" name="Google Shape;22;p9"/>
          <p:cNvSpPr/>
          <p:nvPr>
            <p:ph idx="5" type="pic"/>
          </p:nvPr>
        </p:nvSpPr>
        <p:spPr>
          <a:xfrm>
            <a:off x="8948471" y="2235736"/>
            <a:ext cx="2320423" cy="2160000"/>
          </a:xfrm>
          <a:prstGeom prst="rect">
            <a:avLst/>
          </a:prstGeom>
          <a:solidFill>
            <a:srgbClr val="F2F2F2"/>
          </a:solidFill>
          <a:ln>
            <a:noFill/>
          </a:ln>
        </p:spPr>
      </p:sp>
      <p:sp>
        <p:nvSpPr>
          <p:cNvPr id="23" name="Google Shape;23;p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4" name="Google Shape;24;p9"/>
          <p:cNvGrpSpPr/>
          <p:nvPr/>
        </p:nvGrpSpPr>
        <p:grpSpPr>
          <a:xfrm>
            <a:off x="0" y="5736337"/>
            <a:ext cx="12192000" cy="1121663"/>
            <a:chOff x="0" y="5758625"/>
            <a:chExt cx="12192000" cy="1121663"/>
          </a:xfrm>
        </p:grpSpPr>
        <p:sp>
          <p:nvSpPr>
            <p:cNvPr id="25" name="Google Shape;25;p9"/>
            <p:cNvSpPr/>
            <p:nvPr/>
          </p:nvSpPr>
          <p:spPr>
            <a:xfrm>
              <a:off x="0" y="5758625"/>
              <a:ext cx="6085418" cy="1121663"/>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6" name="Google Shape;26;p9"/>
            <p:cNvSpPr/>
            <p:nvPr/>
          </p:nvSpPr>
          <p:spPr>
            <a:xfrm>
              <a:off x="5164150" y="5758625"/>
              <a:ext cx="1609462" cy="1121663"/>
            </a:xfrm>
            <a:custGeom>
              <a:rect b="b" l="l" r="r" t="t"/>
              <a:pathLst>
                <a:path extrusionOk="0" h="1121663" w="1609462">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7" name="Google Shape;27;p9"/>
            <p:cNvSpPr/>
            <p:nvPr/>
          </p:nvSpPr>
          <p:spPr>
            <a:xfrm>
              <a:off x="7716044" y="5840773"/>
              <a:ext cx="4475956" cy="1039515"/>
            </a:xfrm>
            <a:custGeom>
              <a:rect b="b" l="l" r="r" t="t"/>
              <a:pathLst>
                <a:path extrusionOk="0" h="1039515" w="4475956">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8" name="Google Shape;28;p9"/>
            <p:cNvSpPr/>
            <p:nvPr/>
          </p:nvSpPr>
          <p:spPr>
            <a:xfrm>
              <a:off x="6298465" y="6481019"/>
              <a:ext cx="1639605" cy="399269"/>
            </a:xfrm>
            <a:custGeom>
              <a:rect b="b" l="l" r="r" t="t"/>
              <a:pathLst>
                <a:path extrusionOk="0" h="399269" w="1639605">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9" name="Shape 29"/>
        <p:cNvGrpSpPr/>
        <p:nvPr/>
      </p:nvGrpSpPr>
      <p:grpSpPr>
        <a:xfrm>
          <a:off x="0" y="0"/>
          <a:ext cx="0" cy="0"/>
          <a:chOff x="0" y="0"/>
          <a:chExt cx="0" cy="0"/>
        </a:xfrm>
      </p:grpSpPr>
      <p:sp>
        <p:nvSpPr>
          <p:cNvPr id="30" name="Google Shape;30;p1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31" name="Shape 31"/>
        <p:cNvGrpSpPr/>
        <p:nvPr/>
      </p:nvGrpSpPr>
      <p:grpSpPr>
        <a:xfrm>
          <a:off x="0" y="0"/>
          <a:ext cx="0" cy="0"/>
          <a:chOff x="0" y="0"/>
          <a:chExt cx="0" cy="0"/>
        </a:xfrm>
      </p:grpSpPr>
      <p:sp>
        <p:nvSpPr>
          <p:cNvPr id="32" name="Google Shape;32;p11"/>
          <p:cNvSpPr/>
          <p:nvPr/>
        </p:nvSpPr>
        <p:spPr>
          <a:xfrm>
            <a:off x="2795451" y="3684257"/>
            <a:ext cx="6773112" cy="612000"/>
          </a:xfrm>
          <a:prstGeom prst="rect">
            <a:avLst/>
          </a:prstGeom>
          <a:solidFill>
            <a:schemeClr val="accent4"/>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3" name="Google Shape;33;p11"/>
          <p:cNvSpPr/>
          <p:nvPr/>
        </p:nvSpPr>
        <p:spPr>
          <a:xfrm>
            <a:off x="2795452" y="1518828"/>
            <a:ext cx="8674446" cy="612000"/>
          </a:xfrm>
          <a:prstGeom prst="rect">
            <a:avLst/>
          </a:prstGeom>
          <a:solidFill>
            <a:schemeClr val="accen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4" name="Google Shape;34;p11"/>
          <p:cNvSpPr/>
          <p:nvPr/>
        </p:nvSpPr>
        <p:spPr>
          <a:xfrm>
            <a:off x="2795452" y="2240638"/>
            <a:ext cx="8040025" cy="612000"/>
          </a:xfrm>
          <a:prstGeom prst="rect">
            <a:avLst/>
          </a:prstGeom>
          <a:solidFill>
            <a:schemeClr val="accent2"/>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5" name="Google Shape;35;p11"/>
          <p:cNvSpPr/>
          <p:nvPr/>
        </p:nvSpPr>
        <p:spPr>
          <a:xfrm>
            <a:off x="2795452" y="2962448"/>
            <a:ext cx="7406569" cy="612000"/>
          </a:xfrm>
          <a:prstGeom prst="rect">
            <a:avLst/>
          </a:prstGeom>
          <a:solidFill>
            <a:schemeClr val="accent3"/>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6" name="Google Shape;36;p11"/>
          <p:cNvSpPr/>
          <p:nvPr/>
        </p:nvSpPr>
        <p:spPr>
          <a:xfrm>
            <a:off x="0" y="4873507"/>
            <a:ext cx="12197796" cy="198884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1"/>
          <p:cNvSpPr/>
          <p:nvPr/>
        </p:nvSpPr>
        <p:spPr>
          <a:xfrm rot="2483232">
            <a:off x="-67621" y="1813625"/>
            <a:ext cx="4223096" cy="5102585"/>
          </a:xfrm>
          <a:custGeom>
            <a:rect b="b" l="l" r="r" t="t"/>
            <a:pathLst>
              <a:path extrusionOk="0" h="3204020" w="2651771">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1"/>
          <p:cNvSpPr/>
          <p:nvPr/>
        </p:nvSpPr>
        <p:spPr>
          <a:xfrm>
            <a:off x="0" y="4347"/>
            <a:ext cx="12197796" cy="98072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11"/>
          <p:cNvSpPr txBox="1"/>
          <p:nvPr>
            <p:ph type="title"/>
          </p:nvPr>
        </p:nvSpPr>
        <p:spPr>
          <a:xfrm>
            <a:off x="0" y="134928"/>
            <a:ext cx="12192000" cy="71087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Fullppt\PNG이미지\핸드폰2.png" id="40" name="Google Shape;40;p11"/>
          <p:cNvPicPr preferRelativeResize="0"/>
          <p:nvPr/>
        </p:nvPicPr>
        <p:blipFill rotWithShape="1">
          <a:blip r:embed="rId2">
            <a:alphaModFix/>
          </a:blip>
          <a:srcRect b="0" l="0" r="0" t="0"/>
          <a:stretch/>
        </p:blipFill>
        <p:spPr>
          <a:xfrm rot="-900000">
            <a:off x="579006" y="1506785"/>
            <a:ext cx="3097075" cy="3750496"/>
          </a:xfrm>
          <a:prstGeom prst="rect">
            <a:avLst/>
          </a:prstGeom>
          <a:noFill/>
          <a:ln>
            <a:noFill/>
          </a:ln>
        </p:spPr>
      </p:pic>
      <p:sp>
        <p:nvSpPr>
          <p:cNvPr id="41" name="Google Shape;41;p11"/>
          <p:cNvSpPr/>
          <p:nvPr>
            <p:ph idx="2" type="pic"/>
          </p:nvPr>
        </p:nvSpPr>
        <p:spPr>
          <a:xfrm rot="-900000">
            <a:off x="1252337" y="1630206"/>
            <a:ext cx="1786145" cy="2759045"/>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42" name="Shape 42"/>
        <p:cNvGrpSpPr/>
        <p:nvPr/>
      </p:nvGrpSpPr>
      <p:grpSpPr>
        <a:xfrm>
          <a:off x="0" y="0"/>
          <a:ext cx="0" cy="0"/>
          <a:chOff x="0" y="0"/>
          <a:chExt cx="0" cy="0"/>
        </a:xfrm>
      </p:grpSpPr>
      <p:sp>
        <p:nvSpPr>
          <p:cNvPr id="43" name="Google Shape;43;p1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12"/>
          <p:cNvSpPr/>
          <p:nvPr/>
        </p:nvSpPr>
        <p:spPr>
          <a:xfrm>
            <a:off x="0" y="5745389"/>
            <a:ext cx="6085418" cy="1121663"/>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5" name="Google Shape;45;p12"/>
          <p:cNvSpPr/>
          <p:nvPr/>
        </p:nvSpPr>
        <p:spPr>
          <a:xfrm>
            <a:off x="6127769" y="5774694"/>
            <a:ext cx="6085418" cy="1121663"/>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3.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21" Type="http://schemas.openxmlformats.org/officeDocument/2006/relationships/theme" Target="../theme/theme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70.png"/><Relationship Id="rId6" Type="http://schemas.openxmlformats.org/officeDocument/2006/relationships/image" Target="../media/image68.png"/><Relationship Id="rId7"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drive.google.com/file/d/1OcjneLCqORuP3TaiXWTX3wQitFLIU1hN/view" TargetMode="Externa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82.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0" Type="http://schemas.openxmlformats.org/officeDocument/2006/relationships/hyperlink" Target="http://archives.univ-biskra.dz/bitstream/123456789/22313/1/ASSAMI_Yasmine.pdf" TargetMode="External"/><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hyperlink" Target="https://territoireconnecte.fr/smart-city/" TargetMode="External"/><Relationship Id="rId4" Type="http://schemas.openxmlformats.org/officeDocument/2006/relationships/hyperlink" Target="https://www.tinkercad.com/blog/tinktober-2023" TargetMode="External"/><Relationship Id="rId9" Type="http://schemas.openxmlformats.org/officeDocument/2006/relationships/hyperlink" Target="https://tvilight.com/wp-content/uploads/2021/04/Brochure-Intelligent-Smart-City-Lighting-Control-Sensor-CMS-Light-Management-EN.pdf" TargetMode="External"/><Relationship Id="rId5" Type="http://schemas.openxmlformats.org/officeDocument/2006/relationships/hyperlink" Target="https://www.youtube.com/@AutodeskTinkercad" TargetMode="External"/><Relationship Id="rId6" Type="http://schemas.openxmlformats.org/officeDocument/2006/relationships/hyperlink" Target="https://www.youtube.com/watch?v=hqcIO7sEnfU" TargetMode="External"/><Relationship Id="rId7" Type="http://schemas.openxmlformats.org/officeDocument/2006/relationships/hyperlink" Target="https://tvilight.com/wp-content/uploads/2021/04/Smart_City_Street_Lighting-Dortmund-Germany-Tvilight-Case_Study-%E2%80%93-EN.pdf" TargetMode="External"/><Relationship Id="rId8" Type="http://schemas.openxmlformats.org/officeDocument/2006/relationships/hyperlink" Target="https://tvilight.com/wp-content/uploads/2021/04/Smart_City_Street_Lighting-Dortmund-Germany-Tvilight-Case_Study-%E2%80%93-EN.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7"/>
          <p:cNvSpPr txBox="1"/>
          <p:nvPr/>
        </p:nvSpPr>
        <p:spPr>
          <a:xfrm>
            <a:off x="0" y="4083707"/>
            <a:ext cx="12192000"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chemeClr val="lt1"/>
                </a:solidFill>
                <a:latin typeface="Times New Roman"/>
                <a:ea typeface="Times New Roman"/>
                <a:cs typeface="Times New Roman"/>
                <a:sym typeface="Times New Roman"/>
              </a:rPr>
              <a:t>SMART CITIES</a:t>
            </a:r>
            <a:endParaRPr b="0" i="0" sz="5400" u="none" cap="none" strike="noStrike">
              <a:solidFill>
                <a:schemeClr val="lt1"/>
              </a:solidFill>
              <a:latin typeface="Times New Roman"/>
              <a:ea typeface="Times New Roman"/>
              <a:cs typeface="Times New Roman"/>
              <a:sym typeface="Times New Roman"/>
            </a:endParaRPr>
          </a:p>
        </p:txBody>
      </p:sp>
      <p:sp>
        <p:nvSpPr>
          <p:cNvPr id="97" name="Google Shape;97;p27"/>
          <p:cNvSpPr txBox="1"/>
          <p:nvPr/>
        </p:nvSpPr>
        <p:spPr>
          <a:xfrm>
            <a:off x="147" y="5134682"/>
            <a:ext cx="12191853" cy="159030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867" u="none" cap="none" strike="noStrike">
                <a:solidFill>
                  <a:schemeClr val="lt1"/>
                </a:solidFill>
                <a:latin typeface="Times New Roman"/>
                <a:ea typeface="Times New Roman"/>
                <a:cs typeface="Times New Roman"/>
                <a:sym typeface="Times New Roman"/>
              </a:rPr>
              <a:t>Réalisé par : </a:t>
            </a:r>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Fadila ALAOUI</a:t>
            </a:r>
            <a:endParaRPr b="1" i="0" sz="1867"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Sokhna Maï WANE</a:t>
            </a:r>
            <a:endParaRPr b="1" i="0" sz="1867"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Ibtissam LABYADY</a:t>
            </a:r>
            <a:endParaRPr b="1" i="0" sz="1867"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1867" u="none" cap="none" strike="noStrike">
                <a:solidFill>
                  <a:schemeClr val="lt1"/>
                </a:solidFill>
                <a:latin typeface="Times New Roman"/>
                <a:ea typeface="Times New Roman"/>
                <a:cs typeface="Times New Roman"/>
                <a:sym typeface="Times New Roman"/>
              </a:rPr>
              <a:t>Mohamed CISSE</a:t>
            </a:r>
            <a:endParaRPr b="1" i="0" sz="1867" u="none" cap="none" strike="noStrike">
              <a:solidFill>
                <a:schemeClr val="lt1"/>
              </a:solidFill>
              <a:latin typeface="Times New Roman"/>
              <a:ea typeface="Times New Roman"/>
              <a:cs typeface="Times New Roman"/>
              <a:sym typeface="Times New Roman"/>
            </a:endParaRPr>
          </a:p>
        </p:txBody>
      </p:sp>
      <p:pic>
        <p:nvPicPr>
          <p:cNvPr id="98" name="Google Shape;98;p27"/>
          <p:cNvPicPr preferRelativeResize="0"/>
          <p:nvPr/>
        </p:nvPicPr>
        <p:blipFill rotWithShape="1">
          <a:blip r:embed="rId3">
            <a:alphaModFix/>
          </a:blip>
          <a:srcRect b="0" l="0" r="0" t="0"/>
          <a:stretch/>
        </p:blipFill>
        <p:spPr>
          <a:xfrm>
            <a:off x="4401778" y="133011"/>
            <a:ext cx="2857500" cy="2857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36"/>
          <p:cNvGrpSpPr/>
          <p:nvPr/>
        </p:nvGrpSpPr>
        <p:grpSpPr>
          <a:xfrm flipH="1">
            <a:off x="9032040" y="3509682"/>
            <a:ext cx="1247808" cy="2554942"/>
            <a:chOff x="4362111" y="2245352"/>
            <a:chExt cx="1526744" cy="3008292"/>
          </a:xfrm>
        </p:grpSpPr>
        <p:grpSp>
          <p:nvGrpSpPr>
            <p:cNvPr id="256" name="Google Shape;256;p36"/>
            <p:cNvGrpSpPr/>
            <p:nvPr/>
          </p:nvGrpSpPr>
          <p:grpSpPr>
            <a:xfrm rot="5400000">
              <a:off x="3917845" y="4305320"/>
              <a:ext cx="1392590" cy="504058"/>
              <a:chOff x="4572003" y="3491986"/>
              <a:chExt cx="1989414" cy="720077"/>
            </a:xfrm>
          </p:grpSpPr>
          <p:sp>
            <p:nvSpPr>
              <p:cNvPr id="257" name="Google Shape;257;p36"/>
              <p:cNvSpPr/>
              <p:nvPr/>
            </p:nvSpPr>
            <p:spPr>
              <a:xfrm>
                <a:off x="4572003" y="3491986"/>
                <a:ext cx="720080" cy="720077"/>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58" name="Google Shape;258;p36"/>
              <p:cNvSpPr/>
              <p:nvPr/>
            </p:nvSpPr>
            <p:spPr>
              <a:xfrm>
                <a:off x="4915704" y="4093761"/>
                <a:ext cx="1645713" cy="1182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59" name="Google Shape;259;p36"/>
            <p:cNvGrpSpPr/>
            <p:nvPr/>
          </p:nvGrpSpPr>
          <p:grpSpPr>
            <a:xfrm>
              <a:off x="4934247" y="2289861"/>
              <a:ext cx="504056" cy="1260056"/>
              <a:chOff x="4390223" y="2132969"/>
              <a:chExt cx="720080" cy="1800087"/>
            </a:xfrm>
          </p:grpSpPr>
          <p:sp>
            <p:nvSpPr>
              <p:cNvPr id="260" name="Google Shape;260;p36"/>
              <p:cNvSpPr/>
              <p:nvPr/>
            </p:nvSpPr>
            <p:spPr>
              <a:xfrm>
                <a:off x="4390223" y="3212976"/>
                <a:ext cx="720080" cy="72008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1" name="Google Shape;261;p36"/>
              <p:cNvSpPr/>
              <p:nvPr/>
            </p:nvSpPr>
            <p:spPr>
              <a:xfrm>
                <a:off x="4730367" y="3814763"/>
                <a:ext cx="33962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2" name="Google Shape;262;p36"/>
              <p:cNvSpPr/>
              <p:nvPr/>
            </p:nvSpPr>
            <p:spPr>
              <a:xfrm rot="-5400000">
                <a:off x="3729367" y="2793825"/>
                <a:ext cx="144000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63" name="Google Shape;263;p36"/>
            <p:cNvGrpSpPr/>
            <p:nvPr/>
          </p:nvGrpSpPr>
          <p:grpSpPr>
            <a:xfrm flipH="1">
              <a:off x="4591514" y="3112921"/>
              <a:ext cx="851712" cy="830935"/>
              <a:chOff x="4571999" y="2746017"/>
              <a:chExt cx="1216731" cy="1187053"/>
            </a:xfrm>
          </p:grpSpPr>
          <p:sp>
            <p:nvSpPr>
              <p:cNvPr id="264" name="Google Shape;264;p36"/>
              <p:cNvSpPr/>
              <p:nvPr/>
            </p:nvSpPr>
            <p:spPr>
              <a:xfrm>
                <a:off x="4572000" y="3212990"/>
                <a:ext cx="720080" cy="72008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5" name="Google Shape;265;p36"/>
              <p:cNvSpPr/>
              <p:nvPr/>
            </p:nvSpPr>
            <p:spPr>
              <a:xfrm rot="10800000">
                <a:off x="4915703" y="3814757"/>
                <a:ext cx="87302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6" name="Google Shape;266;p36"/>
              <p:cNvSpPr/>
              <p:nvPr/>
            </p:nvSpPr>
            <p:spPr>
              <a:xfrm rot="5400000">
                <a:off x="4217672" y="3100344"/>
                <a:ext cx="82694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67" name="Google Shape;267;p36"/>
            <p:cNvGrpSpPr/>
            <p:nvPr/>
          </p:nvGrpSpPr>
          <p:grpSpPr>
            <a:xfrm flipH="1">
              <a:off x="5384799" y="2828071"/>
              <a:ext cx="504056" cy="504057"/>
              <a:chOff x="4419813" y="3212976"/>
              <a:chExt cx="720080" cy="720080"/>
            </a:xfrm>
          </p:grpSpPr>
          <p:sp>
            <p:nvSpPr>
              <p:cNvPr id="268" name="Google Shape;268;p36"/>
              <p:cNvSpPr/>
              <p:nvPr/>
            </p:nvSpPr>
            <p:spPr>
              <a:xfrm>
                <a:off x="4419813"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9" name="Google Shape;269;p36"/>
              <p:cNvSpPr/>
              <p:nvPr/>
            </p:nvSpPr>
            <p:spPr>
              <a:xfrm rot="10800000">
                <a:off x="4751837" y="3814762"/>
                <a:ext cx="31815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0" name="Google Shape;270;p36"/>
              <p:cNvSpPr/>
              <p:nvPr/>
            </p:nvSpPr>
            <p:spPr>
              <a:xfrm rot="5400000">
                <a:off x="4334968"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71" name="Google Shape;271;p36"/>
            <p:cNvGrpSpPr/>
            <p:nvPr/>
          </p:nvGrpSpPr>
          <p:grpSpPr>
            <a:xfrm flipH="1">
              <a:off x="4950607" y="2245352"/>
              <a:ext cx="504056" cy="684063"/>
              <a:chOff x="4571999" y="2955823"/>
              <a:chExt cx="720080" cy="977233"/>
            </a:xfrm>
          </p:grpSpPr>
          <p:sp>
            <p:nvSpPr>
              <p:cNvPr id="272" name="Google Shape;272;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3" name="Google Shape;273;p36"/>
              <p:cNvSpPr/>
              <p:nvPr/>
            </p:nvSpPr>
            <p:spPr>
              <a:xfrm rot="10800000">
                <a:off x="4915703" y="3814762"/>
                <a:ext cx="28145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4" name="Google Shape;274;p36"/>
              <p:cNvSpPr/>
              <p:nvPr/>
            </p:nvSpPr>
            <p:spPr>
              <a:xfrm rot="5400000">
                <a:off x="4322578" y="3205248"/>
                <a:ext cx="61714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275" name="Google Shape;275;p36"/>
          <p:cNvGrpSpPr/>
          <p:nvPr/>
        </p:nvGrpSpPr>
        <p:grpSpPr>
          <a:xfrm>
            <a:off x="10410610" y="3448517"/>
            <a:ext cx="1247808" cy="2616111"/>
            <a:chOff x="4362111" y="2173330"/>
            <a:chExt cx="1526744" cy="3080314"/>
          </a:xfrm>
        </p:grpSpPr>
        <p:grpSp>
          <p:nvGrpSpPr>
            <p:cNvPr id="276" name="Google Shape;276;p36"/>
            <p:cNvGrpSpPr/>
            <p:nvPr/>
          </p:nvGrpSpPr>
          <p:grpSpPr>
            <a:xfrm rot="5400000">
              <a:off x="3917845" y="4305320"/>
              <a:ext cx="1392590" cy="504058"/>
              <a:chOff x="4572003" y="3491986"/>
              <a:chExt cx="1989414" cy="720077"/>
            </a:xfrm>
          </p:grpSpPr>
          <p:sp>
            <p:nvSpPr>
              <p:cNvPr id="277" name="Google Shape;277;p36"/>
              <p:cNvSpPr/>
              <p:nvPr/>
            </p:nvSpPr>
            <p:spPr>
              <a:xfrm>
                <a:off x="4572003" y="3491986"/>
                <a:ext cx="720080" cy="720077"/>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8" name="Google Shape;278;p36"/>
              <p:cNvSpPr/>
              <p:nvPr/>
            </p:nvSpPr>
            <p:spPr>
              <a:xfrm>
                <a:off x="4915704" y="4093761"/>
                <a:ext cx="1645713" cy="1182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79" name="Google Shape;279;p36"/>
            <p:cNvGrpSpPr/>
            <p:nvPr/>
          </p:nvGrpSpPr>
          <p:grpSpPr>
            <a:xfrm>
              <a:off x="4934247" y="2289861"/>
              <a:ext cx="504056" cy="1260056"/>
              <a:chOff x="4390223" y="2132969"/>
              <a:chExt cx="720080" cy="1800087"/>
            </a:xfrm>
          </p:grpSpPr>
          <p:sp>
            <p:nvSpPr>
              <p:cNvPr id="280" name="Google Shape;280;p36"/>
              <p:cNvSpPr/>
              <p:nvPr/>
            </p:nvSpPr>
            <p:spPr>
              <a:xfrm>
                <a:off x="4390223" y="3212976"/>
                <a:ext cx="720080" cy="72008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1" name="Google Shape;281;p36"/>
              <p:cNvSpPr/>
              <p:nvPr/>
            </p:nvSpPr>
            <p:spPr>
              <a:xfrm>
                <a:off x="4730367" y="3814763"/>
                <a:ext cx="33962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2" name="Google Shape;282;p36"/>
              <p:cNvSpPr/>
              <p:nvPr/>
            </p:nvSpPr>
            <p:spPr>
              <a:xfrm rot="-5400000">
                <a:off x="3729367" y="2793825"/>
                <a:ext cx="144000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83" name="Google Shape;283;p36"/>
            <p:cNvGrpSpPr/>
            <p:nvPr/>
          </p:nvGrpSpPr>
          <p:grpSpPr>
            <a:xfrm flipH="1">
              <a:off x="4591514" y="3112921"/>
              <a:ext cx="851712" cy="830935"/>
              <a:chOff x="4571999" y="2746017"/>
              <a:chExt cx="1216731" cy="1187053"/>
            </a:xfrm>
          </p:grpSpPr>
          <p:sp>
            <p:nvSpPr>
              <p:cNvPr id="284" name="Google Shape;284;p36"/>
              <p:cNvSpPr/>
              <p:nvPr/>
            </p:nvSpPr>
            <p:spPr>
              <a:xfrm>
                <a:off x="4572000" y="3212990"/>
                <a:ext cx="720080" cy="72008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5" name="Google Shape;285;p36"/>
              <p:cNvSpPr/>
              <p:nvPr/>
            </p:nvSpPr>
            <p:spPr>
              <a:xfrm rot="10800000">
                <a:off x="4915703" y="3814757"/>
                <a:ext cx="87302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6" name="Google Shape;286;p36"/>
              <p:cNvSpPr/>
              <p:nvPr/>
            </p:nvSpPr>
            <p:spPr>
              <a:xfrm rot="5400000">
                <a:off x="4217672" y="3100344"/>
                <a:ext cx="82694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87" name="Google Shape;287;p36"/>
            <p:cNvGrpSpPr/>
            <p:nvPr/>
          </p:nvGrpSpPr>
          <p:grpSpPr>
            <a:xfrm flipH="1">
              <a:off x="5384799" y="2828071"/>
              <a:ext cx="504056" cy="504057"/>
              <a:chOff x="4419813" y="3212976"/>
              <a:chExt cx="720080" cy="720080"/>
            </a:xfrm>
          </p:grpSpPr>
          <p:sp>
            <p:nvSpPr>
              <p:cNvPr id="288" name="Google Shape;288;p36"/>
              <p:cNvSpPr/>
              <p:nvPr/>
            </p:nvSpPr>
            <p:spPr>
              <a:xfrm>
                <a:off x="4419813"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9" name="Google Shape;289;p36"/>
              <p:cNvSpPr/>
              <p:nvPr/>
            </p:nvSpPr>
            <p:spPr>
              <a:xfrm rot="10800000">
                <a:off x="4751837" y="3814762"/>
                <a:ext cx="31815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0" name="Google Shape;290;p36"/>
              <p:cNvSpPr/>
              <p:nvPr/>
            </p:nvSpPr>
            <p:spPr>
              <a:xfrm rot="5400000">
                <a:off x="4334968"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91" name="Google Shape;291;p36"/>
            <p:cNvGrpSpPr/>
            <p:nvPr/>
          </p:nvGrpSpPr>
          <p:grpSpPr>
            <a:xfrm flipH="1">
              <a:off x="4950607" y="2245352"/>
              <a:ext cx="504056" cy="684063"/>
              <a:chOff x="4571999" y="2955823"/>
              <a:chExt cx="720080" cy="977233"/>
            </a:xfrm>
          </p:grpSpPr>
          <p:sp>
            <p:nvSpPr>
              <p:cNvPr id="292" name="Google Shape;292;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3" name="Google Shape;293;p36"/>
              <p:cNvSpPr/>
              <p:nvPr/>
            </p:nvSpPr>
            <p:spPr>
              <a:xfrm rot="10800000">
                <a:off x="4915703" y="3814762"/>
                <a:ext cx="28145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4" name="Google Shape;294;p36"/>
              <p:cNvSpPr/>
              <p:nvPr/>
            </p:nvSpPr>
            <p:spPr>
              <a:xfrm rot="5400000">
                <a:off x="4322578" y="3205248"/>
                <a:ext cx="61714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95" name="Google Shape;295;p36"/>
            <p:cNvGrpSpPr/>
            <p:nvPr/>
          </p:nvGrpSpPr>
          <p:grpSpPr>
            <a:xfrm>
              <a:off x="4540436" y="2173330"/>
              <a:ext cx="504056" cy="504057"/>
              <a:chOff x="4238036" y="3212976"/>
              <a:chExt cx="720080" cy="720080"/>
            </a:xfrm>
          </p:grpSpPr>
          <p:sp>
            <p:nvSpPr>
              <p:cNvPr id="296" name="Google Shape;296;p36"/>
              <p:cNvSpPr/>
              <p:nvPr/>
            </p:nvSpPr>
            <p:spPr>
              <a:xfrm>
                <a:off x="4238036"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7" name="Google Shape;297;p36"/>
              <p:cNvSpPr/>
              <p:nvPr/>
            </p:nvSpPr>
            <p:spPr>
              <a:xfrm rot="10800000">
                <a:off x="4580840" y="3814762"/>
                <a:ext cx="30737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8" name="Google Shape;298;p36"/>
              <p:cNvSpPr/>
              <p:nvPr/>
            </p:nvSpPr>
            <p:spPr>
              <a:xfrm rot="5400000">
                <a:off x="4153191"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299" name="Google Shape;299;p36"/>
          <p:cNvGrpSpPr/>
          <p:nvPr/>
        </p:nvGrpSpPr>
        <p:grpSpPr>
          <a:xfrm flipH="1">
            <a:off x="9880045" y="2990813"/>
            <a:ext cx="646759" cy="3021558"/>
            <a:chOff x="4774212" y="2173330"/>
            <a:chExt cx="791336" cy="3557705"/>
          </a:xfrm>
        </p:grpSpPr>
        <p:grpSp>
          <p:nvGrpSpPr>
            <p:cNvPr id="300" name="Google Shape;300;p36"/>
            <p:cNvGrpSpPr/>
            <p:nvPr/>
          </p:nvGrpSpPr>
          <p:grpSpPr>
            <a:xfrm rot="5400000">
              <a:off x="4269404" y="4542721"/>
              <a:ext cx="1872567" cy="504060"/>
              <a:chOff x="4568320" y="2646948"/>
              <a:chExt cx="2675098" cy="720082"/>
            </a:xfrm>
          </p:grpSpPr>
          <p:sp>
            <p:nvSpPr>
              <p:cNvPr id="301" name="Google Shape;301;p36"/>
              <p:cNvSpPr/>
              <p:nvPr/>
            </p:nvSpPr>
            <p:spPr>
              <a:xfrm>
                <a:off x="4568320" y="2646948"/>
                <a:ext cx="720081" cy="720077"/>
              </a:xfrm>
              <a:prstGeom prst="blockArc">
                <a:avLst>
                  <a:gd fmla="val 5390096" name="adj1"/>
                  <a:gd fmla="val 10808525" name="adj2"/>
                  <a:gd fmla="val 16919"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2" name="Google Shape;302;p36"/>
              <p:cNvSpPr/>
              <p:nvPr/>
            </p:nvSpPr>
            <p:spPr>
              <a:xfrm>
                <a:off x="4904835" y="3248738"/>
                <a:ext cx="2338583" cy="1182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03" name="Google Shape;303;p36"/>
            <p:cNvGrpSpPr/>
            <p:nvPr/>
          </p:nvGrpSpPr>
          <p:grpSpPr>
            <a:xfrm>
              <a:off x="5061492" y="2289861"/>
              <a:ext cx="504056" cy="1260056"/>
              <a:chOff x="4572000" y="2132969"/>
              <a:chExt cx="720080" cy="1800087"/>
            </a:xfrm>
          </p:grpSpPr>
          <p:sp>
            <p:nvSpPr>
              <p:cNvPr id="304" name="Google Shape;304;p36"/>
              <p:cNvSpPr/>
              <p:nvPr/>
            </p:nvSpPr>
            <p:spPr>
              <a:xfrm>
                <a:off x="4572000" y="3212976"/>
                <a:ext cx="720080" cy="720080"/>
              </a:xfrm>
              <a:prstGeom prst="blockArc">
                <a:avLst>
                  <a:gd fmla="val 5390096" name="adj1"/>
                  <a:gd fmla="val 10861596" name="adj2"/>
                  <a:gd fmla="val 16914"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5" name="Google Shape;305;p36"/>
              <p:cNvSpPr/>
              <p:nvPr/>
            </p:nvSpPr>
            <p:spPr>
              <a:xfrm>
                <a:off x="4915703" y="3814763"/>
                <a:ext cx="15428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6" name="Google Shape;306;p36"/>
              <p:cNvSpPr/>
              <p:nvPr/>
            </p:nvSpPr>
            <p:spPr>
              <a:xfrm rot="-5400000">
                <a:off x="3911144" y="2793825"/>
                <a:ext cx="1440005"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07" name="Google Shape;307;p36"/>
            <p:cNvGrpSpPr/>
            <p:nvPr/>
          </p:nvGrpSpPr>
          <p:grpSpPr>
            <a:xfrm flipH="1">
              <a:off x="4939171" y="3007784"/>
              <a:ext cx="504056" cy="936063"/>
              <a:chOff x="4572000" y="2595820"/>
              <a:chExt cx="720080" cy="1337236"/>
            </a:xfrm>
          </p:grpSpPr>
          <p:sp>
            <p:nvSpPr>
              <p:cNvPr id="308" name="Google Shape;308;p36"/>
              <p:cNvSpPr/>
              <p:nvPr/>
            </p:nvSpPr>
            <p:spPr>
              <a:xfrm>
                <a:off x="4572000" y="3212976"/>
                <a:ext cx="720080" cy="720080"/>
              </a:xfrm>
              <a:prstGeom prst="blockArc">
                <a:avLst>
                  <a:gd fmla="val 5492085" name="adj1"/>
                  <a:gd fmla="val 10967718" name="adj2"/>
                  <a:gd fmla="val 1688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9" name="Google Shape;309;p36"/>
              <p:cNvSpPr/>
              <p:nvPr/>
            </p:nvSpPr>
            <p:spPr>
              <a:xfrm rot="5400000">
                <a:off x="4142575" y="3025246"/>
                <a:ext cx="977145"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10" name="Google Shape;310;p36"/>
            <p:cNvGrpSpPr/>
            <p:nvPr/>
          </p:nvGrpSpPr>
          <p:grpSpPr>
            <a:xfrm flipH="1">
              <a:off x="4950607" y="2245352"/>
              <a:ext cx="504056" cy="684063"/>
              <a:chOff x="4571999" y="2955823"/>
              <a:chExt cx="720080" cy="977233"/>
            </a:xfrm>
          </p:grpSpPr>
          <p:sp>
            <p:nvSpPr>
              <p:cNvPr id="311" name="Google Shape;311;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2" name="Google Shape;312;p36"/>
              <p:cNvSpPr/>
              <p:nvPr/>
            </p:nvSpPr>
            <p:spPr>
              <a:xfrm rot="10800000">
                <a:off x="4915703" y="3814763"/>
                <a:ext cx="15428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3" name="Google Shape;313;p36"/>
              <p:cNvSpPr/>
              <p:nvPr/>
            </p:nvSpPr>
            <p:spPr>
              <a:xfrm rot="5400000">
                <a:off x="4322578" y="3205248"/>
                <a:ext cx="61714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14" name="Google Shape;314;p36"/>
            <p:cNvGrpSpPr/>
            <p:nvPr/>
          </p:nvGrpSpPr>
          <p:grpSpPr>
            <a:xfrm>
              <a:off x="4774212" y="2173330"/>
              <a:ext cx="504056" cy="504057"/>
              <a:chOff x="4571999" y="3212976"/>
              <a:chExt cx="720080" cy="720080"/>
            </a:xfrm>
          </p:grpSpPr>
          <p:sp>
            <p:nvSpPr>
              <p:cNvPr id="315" name="Google Shape;315;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6" name="Google Shape;316;p36"/>
              <p:cNvSpPr/>
              <p:nvPr/>
            </p:nvSpPr>
            <p:spPr>
              <a:xfrm rot="10800000">
                <a:off x="4915703" y="3814763"/>
                <a:ext cx="15428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7" name="Google Shape;317;p36"/>
              <p:cNvSpPr/>
              <p:nvPr/>
            </p:nvSpPr>
            <p:spPr>
              <a:xfrm rot="5400000">
                <a:off x="4487153"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sp>
        <p:nvSpPr>
          <p:cNvPr id="318" name="Google Shape;318;p36"/>
          <p:cNvSpPr/>
          <p:nvPr/>
        </p:nvSpPr>
        <p:spPr>
          <a:xfrm flipH="1">
            <a:off x="9566055" y="5256212"/>
            <a:ext cx="1539858" cy="862433"/>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9" name="Google Shape;319;p36"/>
          <p:cNvSpPr/>
          <p:nvPr/>
        </p:nvSpPr>
        <p:spPr>
          <a:xfrm>
            <a:off x="8958913" y="3155246"/>
            <a:ext cx="227700" cy="228985"/>
          </a:xfrm>
          <a:custGeom>
            <a:rect b="b" l="l" r="r" t="t"/>
            <a:pathLst>
              <a:path extrusionOk="0" h="3816424" w="3960000">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0" name="Google Shape;320;p36"/>
          <p:cNvSpPr/>
          <p:nvPr/>
        </p:nvSpPr>
        <p:spPr>
          <a:xfrm>
            <a:off x="10478895" y="2783755"/>
            <a:ext cx="227725" cy="185781"/>
          </a:xfrm>
          <a:custGeom>
            <a:rect b="b" l="l" r="r" t="t"/>
            <a:pathLst>
              <a:path extrusionOk="0" h="3096344" w="3960440">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1" name="Google Shape;321;p36"/>
          <p:cNvSpPr/>
          <p:nvPr/>
        </p:nvSpPr>
        <p:spPr>
          <a:xfrm>
            <a:off x="10044926" y="2697225"/>
            <a:ext cx="227725" cy="2376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2" name="Google Shape;322;p36"/>
          <p:cNvSpPr/>
          <p:nvPr/>
        </p:nvSpPr>
        <p:spPr>
          <a:xfrm>
            <a:off x="9076412" y="4511532"/>
            <a:ext cx="227725" cy="237600"/>
          </a:xfrm>
          <a:custGeom>
            <a:rect b="b" l="l" r="r" t="t"/>
            <a:pathLst>
              <a:path extrusionOk="0" h="3960000" w="396044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3" name="Google Shape;323;p36"/>
          <p:cNvSpPr/>
          <p:nvPr/>
        </p:nvSpPr>
        <p:spPr>
          <a:xfrm>
            <a:off x="9608475" y="3125233"/>
            <a:ext cx="223724" cy="237929"/>
          </a:xfrm>
          <a:custGeom>
            <a:rect b="b" l="l" r="r" t="t"/>
            <a:pathLst>
              <a:path extrusionOk="0" h="3965475" w="389085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4" name="Google Shape;324;p36"/>
          <p:cNvSpPr/>
          <p:nvPr/>
        </p:nvSpPr>
        <p:spPr>
          <a:xfrm>
            <a:off x="10817699" y="3109042"/>
            <a:ext cx="227725" cy="237600"/>
          </a:xfrm>
          <a:custGeom>
            <a:rect b="b" l="l" r="r" t="t"/>
            <a:pathLst>
              <a:path extrusionOk="0" h="3960000" w="396044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5" name="Google Shape;325;p36"/>
          <p:cNvSpPr/>
          <p:nvPr/>
        </p:nvSpPr>
        <p:spPr>
          <a:xfrm>
            <a:off x="9125687" y="3477737"/>
            <a:ext cx="229143" cy="201017"/>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6" name="Google Shape;326;p36"/>
          <p:cNvSpPr/>
          <p:nvPr/>
        </p:nvSpPr>
        <p:spPr>
          <a:xfrm>
            <a:off x="9694498" y="2792516"/>
            <a:ext cx="227077" cy="183093"/>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7" name="Google Shape;327;p36"/>
          <p:cNvSpPr/>
          <p:nvPr/>
        </p:nvSpPr>
        <p:spPr>
          <a:xfrm rot="10800000">
            <a:off x="9502550" y="3585169"/>
            <a:ext cx="211156" cy="237837"/>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8" name="Google Shape;328;p36"/>
          <p:cNvSpPr/>
          <p:nvPr/>
        </p:nvSpPr>
        <p:spPr>
          <a:xfrm>
            <a:off x="11190043" y="3182164"/>
            <a:ext cx="225901" cy="237287"/>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9" name="Google Shape;329;p36"/>
          <p:cNvSpPr/>
          <p:nvPr/>
        </p:nvSpPr>
        <p:spPr>
          <a:xfrm rot="706097">
            <a:off x="8851736" y="3702903"/>
            <a:ext cx="238437" cy="251666"/>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0" name="Google Shape;330;p36"/>
          <p:cNvSpPr/>
          <p:nvPr/>
        </p:nvSpPr>
        <p:spPr>
          <a:xfrm>
            <a:off x="11555099" y="4151673"/>
            <a:ext cx="219708" cy="226300"/>
          </a:xfrm>
          <a:custGeom>
            <a:rect b="b" l="l" r="r" t="t"/>
            <a:pathLst>
              <a:path extrusionOk="0" h="3935658" w="3994694">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1" name="Google Shape;331;p36"/>
          <p:cNvSpPr/>
          <p:nvPr/>
        </p:nvSpPr>
        <p:spPr>
          <a:xfrm>
            <a:off x="8750076" y="4483897"/>
            <a:ext cx="216045" cy="255978"/>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2" name="Google Shape;332;p36"/>
          <p:cNvSpPr/>
          <p:nvPr/>
        </p:nvSpPr>
        <p:spPr>
          <a:xfrm>
            <a:off x="10265759" y="4101005"/>
            <a:ext cx="247527" cy="257400"/>
          </a:xfrm>
          <a:custGeom>
            <a:rect b="b" l="l" r="r" t="t"/>
            <a:pathLst>
              <a:path extrusionOk="0" h="3960000" w="396044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3" name="Google Shape;333;p36"/>
          <p:cNvSpPr/>
          <p:nvPr/>
        </p:nvSpPr>
        <p:spPr>
          <a:xfrm>
            <a:off x="9151995" y="3940481"/>
            <a:ext cx="247527" cy="2574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4" name="Google Shape;334;p36"/>
          <p:cNvSpPr/>
          <p:nvPr/>
        </p:nvSpPr>
        <p:spPr>
          <a:xfrm>
            <a:off x="10581153" y="3941047"/>
            <a:ext cx="247527" cy="2574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5" name="Google Shape;335;p36"/>
          <p:cNvSpPr/>
          <p:nvPr/>
        </p:nvSpPr>
        <p:spPr>
          <a:xfrm rot="2700000">
            <a:off x="9561079" y="4170692"/>
            <a:ext cx="111971" cy="294912"/>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6" name="Google Shape;336;p36"/>
          <p:cNvSpPr/>
          <p:nvPr/>
        </p:nvSpPr>
        <p:spPr>
          <a:xfrm flipH="1">
            <a:off x="11350401" y="4473833"/>
            <a:ext cx="246775" cy="24814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7" name="Google Shape;337;p36"/>
          <p:cNvSpPr/>
          <p:nvPr/>
        </p:nvSpPr>
        <p:spPr>
          <a:xfrm>
            <a:off x="10646966" y="4528102"/>
            <a:ext cx="247500" cy="257400"/>
          </a:xfrm>
          <a:custGeom>
            <a:rect b="b" l="l" r="r" t="t"/>
            <a:pathLst>
              <a:path extrusionOk="0" h="3960000" w="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8" name="Google Shape;338;p36"/>
          <p:cNvSpPr/>
          <p:nvPr/>
        </p:nvSpPr>
        <p:spPr>
          <a:xfrm rot="8480412">
            <a:off x="9876706" y="4511543"/>
            <a:ext cx="247952" cy="249169"/>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9" name="Google Shape;339;p36"/>
          <p:cNvSpPr/>
          <p:nvPr/>
        </p:nvSpPr>
        <p:spPr>
          <a:xfrm>
            <a:off x="11392639" y="3479717"/>
            <a:ext cx="199531" cy="205874"/>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0" name="Google Shape;340;p36"/>
          <p:cNvSpPr/>
          <p:nvPr/>
        </p:nvSpPr>
        <p:spPr>
          <a:xfrm flipH="1">
            <a:off x="11253656" y="4018185"/>
            <a:ext cx="268675" cy="183613"/>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1" name="Google Shape;341;p36"/>
          <p:cNvSpPr/>
          <p:nvPr/>
        </p:nvSpPr>
        <p:spPr>
          <a:xfrm flipH="1">
            <a:off x="10561155" y="3204263"/>
            <a:ext cx="199104" cy="204074"/>
          </a:xfrm>
          <a:custGeom>
            <a:rect b="b" l="l" r="r" t="t"/>
            <a:pathLst>
              <a:path extrusionOk="0" h="2473621" w="2488805">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2" name="Google Shape;342;p36"/>
          <p:cNvSpPr/>
          <p:nvPr/>
        </p:nvSpPr>
        <p:spPr>
          <a:xfrm>
            <a:off x="11000760" y="3684657"/>
            <a:ext cx="193044" cy="206851"/>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3" name="Google Shape;343;p36"/>
          <p:cNvSpPr/>
          <p:nvPr/>
        </p:nvSpPr>
        <p:spPr>
          <a:xfrm>
            <a:off x="10480627" y="4540613"/>
            <a:ext cx="137288" cy="201622"/>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4" name="Google Shape;344;p36"/>
          <p:cNvSpPr/>
          <p:nvPr/>
        </p:nvSpPr>
        <p:spPr>
          <a:xfrm>
            <a:off x="10368937" y="3528682"/>
            <a:ext cx="122850" cy="217939"/>
          </a:xfrm>
          <a:custGeom>
            <a:rect b="b" l="l" r="r" t="t"/>
            <a:pathLst>
              <a:path extrusionOk="0" h="3962520" w="234000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5" name="Google Shape;345;p36"/>
          <p:cNvSpPr/>
          <p:nvPr/>
        </p:nvSpPr>
        <p:spPr>
          <a:xfrm flipH="1" rot="10800000">
            <a:off x="11052148" y="2864982"/>
            <a:ext cx="174807" cy="206123"/>
          </a:xfrm>
          <a:custGeom>
            <a:rect b="b" l="l" r="r" t="t"/>
            <a:pathLst>
              <a:path extrusionOk="0" h="3926159" w="3496146">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6" name="Google Shape;346;p36"/>
          <p:cNvSpPr/>
          <p:nvPr/>
        </p:nvSpPr>
        <p:spPr>
          <a:xfrm rot="10800000">
            <a:off x="9829083" y="3574721"/>
            <a:ext cx="201623" cy="154275"/>
          </a:xfrm>
          <a:custGeom>
            <a:rect b="b" l="l" r="r" t="t"/>
            <a:pathLst>
              <a:path extrusionOk="0" h="3085493" w="4032450">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7" name="Google Shape;347;p36"/>
          <p:cNvSpPr/>
          <p:nvPr/>
        </p:nvSpPr>
        <p:spPr>
          <a:xfrm>
            <a:off x="9289753" y="3150907"/>
            <a:ext cx="235512" cy="209276"/>
          </a:xfrm>
          <a:custGeom>
            <a:rect b="b" l="l" r="r" t="t"/>
            <a:pathLst>
              <a:path extrusionOk="0" h="3348424" w="3925206">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8" name="Google Shape;348;p36"/>
          <p:cNvSpPr/>
          <p:nvPr/>
        </p:nvSpPr>
        <p:spPr>
          <a:xfrm>
            <a:off x="10132509" y="5649808"/>
            <a:ext cx="554163" cy="268515"/>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36"/>
          <p:cNvSpPr txBox="1"/>
          <p:nvPr/>
        </p:nvSpPr>
        <p:spPr>
          <a:xfrm>
            <a:off x="887450" y="2466800"/>
            <a:ext cx="7796700" cy="3016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600">
                <a:solidFill>
                  <a:schemeClr val="dk1"/>
                </a:solidFill>
              </a:rPr>
              <a:t>L'éclairage représente 19% de la consommation mondiale d'électricité. </a:t>
            </a:r>
            <a:endParaRPr b="1" sz="1600">
              <a:solidFill>
                <a:schemeClr val="dk1"/>
              </a:solidFill>
            </a:endParaRPr>
          </a:p>
          <a:p>
            <a:pPr indent="0" lvl="0" marL="0" rtl="0" algn="l">
              <a:lnSpc>
                <a:spcPct val="150000"/>
              </a:lnSpc>
              <a:spcBef>
                <a:spcPts val="0"/>
              </a:spcBef>
              <a:spcAft>
                <a:spcPts val="0"/>
              </a:spcAft>
              <a:buNone/>
            </a:pPr>
            <a:r>
              <a:rPr b="1" lang="en-US" sz="1600">
                <a:solidFill>
                  <a:schemeClr val="dk1"/>
                </a:solidFill>
              </a:rPr>
              <a:t>L’éclairage des rues représente entre 30% et 50% de la facture énergétique d’une ville . L'Europe à elle seule verse plus de 10 milliards d'euros par an pour alimenter ses lampadaires. </a:t>
            </a:r>
            <a:endParaRPr b="1" sz="1600">
              <a:solidFill>
                <a:schemeClr val="dk1"/>
              </a:solidFill>
            </a:endParaRPr>
          </a:p>
          <a:p>
            <a:pPr indent="0" lvl="0" marL="0" rtl="0" algn="l">
              <a:lnSpc>
                <a:spcPct val="150000"/>
              </a:lnSpc>
              <a:spcBef>
                <a:spcPts val="0"/>
              </a:spcBef>
              <a:spcAft>
                <a:spcPts val="0"/>
              </a:spcAft>
              <a:buNone/>
            </a:pPr>
            <a:r>
              <a:rPr b="1" lang="en-US" sz="1600">
                <a:solidFill>
                  <a:schemeClr val="dk1"/>
                </a:solidFill>
              </a:rPr>
              <a:t>Selon l'ONU, 68% de la population mondiale totale vivra en zone urbaine d'ici 2050. </a:t>
            </a:r>
            <a:endParaRPr b="1" sz="1600">
              <a:solidFill>
                <a:schemeClr val="dk1"/>
              </a:solidFill>
            </a:endParaRPr>
          </a:p>
          <a:p>
            <a:pPr indent="0" lvl="0" marL="0" rtl="0" algn="l">
              <a:lnSpc>
                <a:spcPct val="150000"/>
              </a:lnSpc>
              <a:spcBef>
                <a:spcPts val="0"/>
              </a:spcBef>
              <a:spcAft>
                <a:spcPts val="0"/>
              </a:spcAft>
              <a:buNone/>
            </a:pPr>
            <a:r>
              <a:rPr b="1" lang="en-US" sz="1600">
                <a:solidFill>
                  <a:schemeClr val="dk1"/>
                </a:solidFill>
              </a:rPr>
              <a:t>Cela exerce une pression énorme sur les ressources limitées de la ville. </a:t>
            </a:r>
            <a:endParaRPr b="1" sz="1600">
              <a:solidFill>
                <a:schemeClr val="dk1"/>
              </a:solidFill>
            </a:endParaRPr>
          </a:p>
          <a:p>
            <a:pPr indent="0" lvl="0" marL="0" rtl="0" algn="l">
              <a:lnSpc>
                <a:spcPct val="150000"/>
              </a:lnSpc>
              <a:spcBef>
                <a:spcPts val="0"/>
              </a:spcBef>
              <a:spcAft>
                <a:spcPts val="0"/>
              </a:spcAft>
              <a:buNone/>
            </a:pPr>
            <a:r>
              <a:t/>
            </a:r>
            <a:endParaRPr b="1" sz="1600">
              <a:solidFill>
                <a:schemeClr val="dk1"/>
              </a:solidFill>
            </a:endParaRPr>
          </a:p>
        </p:txBody>
      </p:sp>
      <p:grpSp>
        <p:nvGrpSpPr>
          <p:cNvPr id="350" name="Google Shape;350;p36"/>
          <p:cNvGrpSpPr/>
          <p:nvPr/>
        </p:nvGrpSpPr>
        <p:grpSpPr>
          <a:xfrm>
            <a:off x="9953594" y="1246904"/>
            <a:ext cx="1414225" cy="565322"/>
            <a:chOff x="6678061" y="5486733"/>
            <a:chExt cx="2143740" cy="935189"/>
          </a:xfrm>
        </p:grpSpPr>
        <p:grpSp>
          <p:nvGrpSpPr>
            <p:cNvPr id="351" name="Google Shape;351;p36"/>
            <p:cNvGrpSpPr/>
            <p:nvPr/>
          </p:nvGrpSpPr>
          <p:grpSpPr>
            <a:xfrm>
              <a:off x="7170914" y="5495642"/>
              <a:ext cx="819346" cy="906251"/>
              <a:chOff x="2744572" y="1831800"/>
              <a:chExt cx="2888072" cy="3194399"/>
            </a:xfrm>
          </p:grpSpPr>
          <p:sp>
            <p:nvSpPr>
              <p:cNvPr id="352" name="Google Shape;352;p36"/>
              <p:cNvSpPr/>
              <p:nvPr/>
            </p:nvSpPr>
            <p:spPr>
              <a:xfrm rot="-5400000">
                <a:off x="3320846" y="2413173"/>
                <a:ext cx="2038696" cy="203206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53" name="Google Shape;353;p36"/>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36"/>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36"/>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36"/>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36"/>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36"/>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36"/>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36"/>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36"/>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36"/>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36"/>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64" name="Google Shape;364;p36"/>
            <p:cNvSpPr/>
            <p:nvPr/>
          </p:nvSpPr>
          <p:spPr>
            <a:xfrm>
              <a:off x="6678061" y="5486733"/>
              <a:ext cx="2143740" cy="935189"/>
            </a:xfrm>
            <a:custGeom>
              <a:rect b="b" l="l" r="r" t="t"/>
              <a:pathLst>
                <a:path extrusionOk="0" h="935189" w="2143740">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65" name="Google Shape;365;p36"/>
          <p:cNvSpPr txBox="1"/>
          <p:nvPr/>
        </p:nvSpPr>
        <p:spPr>
          <a:xfrm>
            <a:off x="2082575" y="1033225"/>
            <a:ext cx="48756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rgbClr val="431D96"/>
                </a:solidFill>
              </a:rPr>
              <a:t>INTRODUCTION </a:t>
            </a:r>
            <a:endParaRPr b="1" sz="3400">
              <a:solidFill>
                <a:srgbClr val="431D9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7"/>
          <p:cNvPicPr preferRelativeResize="0"/>
          <p:nvPr/>
        </p:nvPicPr>
        <p:blipFill>
          <a:blip r:embed="rId3">
            <a:alphaModFix/>
          </a:blip>
          <a:stretch>
            <a:fillRect/>
          </a:stretch>
        </p:blipFill>
        <p:spPr>
          <a:xfrm>
            <a:off x="5633350" y="1314800"/>
            <a:ext cx="6123226" cy="4490351"/>
          </a:xfrm>
          <a:prstGeom prst="rect">
            <a:avLst/>
          </a:prstGeom>
          <a:noFill/>
          <a:ln>
            <a:noFill/>
          </a:ln>
        </p:spPr>
      </p:pic>
      <p:sp>
        <p:nvSpPr>
          <p:cNvPr id="372" name="Google Shape;372;p37"/>
          <p:cNvSpPr txBox="1"/>
          <p:nvPr/>
        </p:nvSpPr>
        <p:spPr>
          <a:xfrm>
            <a:off x="680425" y="421825"/>
            <a:ext cx="11021700" cy="592500"/>
          </a:xfrm>
          <a:prstGeom prst="rect">
            <a:avLst/>
          </a:prstGeom>
          <a:noFill/>
          <a:ln>
            <a:noFill/>
          </a:ln>
        </p:spPr>
        <p:txBody>
          <a:bodyPr anchorCtr="0" anchor="t" bIns="91425" lIns="91425" spcFirstLastPara="1" rIns="91425" wrap="square" tIns="91425">
            <a:spAutoFit/>
          </a:bodyPr>
          <a:lstStyle/>
          <a:p>
            <a:pPr indent="0" lvl="0" marL="0" rtl="0" algn="ctr">
              <a:lnSpc>
                <a:spcPct val="155660"/>
              </a:lnSpc>
              <a:spcBef>
                <a:spcPts val="0"/>
              </a:spcBef>
              <a:spcAft>
                <a:spcPts val="500"/>
              </a:spcAft>
              <a:buNone/>
            </a:pPr>
            <a:r>
              <a:rPr lang="en-US" sz="2650">
                <a:solidFill>
                  <a:srgbClr val="04688C"/>
                </a:solidFill>
                <a:highlight>
                  <a:srgbClr val="FFFFFF"/>
                </a:highlight>
              </a:rPr>
              <a:t>L'éclairage public intelligent renforce les villes intelligentes</a:t>
            </a:r>
            <a:endParaRPr sz="2650">
              <a:solidFill>
                <a:srgbClr val="04688C"/>
              </a:solidFill>
              <a:highlight>
                <a:srgbClr val="FFFFFF"/>
              </a:highlight>
            </a:endParaRPr>
          </a:p>
        </p:txBody>
      </p:sp>
      <p:sp>
        <p:nvSpPr>
          <p:cNvPr id="373" name="Google Shape;373;p37"/>
          <p:cNvSpPr txBox="1"/>
          <p:nvPr/>
        </p:nvSpPr>
        <p:spPr>
          <a:xfrm>
            <a:off x="224050" y="1433850"/>
            <a:ext cx="5409300" cy="4371300"/>
          </a:xfrm>
          <a:prstGeom prst="rect">
            <a:avLst/>
          </a:prstGeom>
          <a:noFill/>
          <a:ln>
            <a:noFill/>
          </a:ln>
        </p:spPr>
        <p:txBody>
          <a:bodyPr anchorCtr="0" anchor="t" bIns="91425" lIns="91425" spcFirstLastPara="1" rIns="91425" wrap="square" tIns="91425">
            <a:spAutoFit/>
          </a:bodyPr>
          <a:lstStyle/>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a:t>
            </a:r>
            <a:r>
              <a:rPr lang="en-US" sz="1600">
                <a:solidFill>
                  <a:schemeClr val="dk1"/>
                </a:solidFill>
                <a:highlight>
                  <a:srgbClr val="FFFFFF"/>
                </a:highlight>
              </a:rPr>
              <a:t>Faites fonctionner l'éclairage de la ville de manière centralisée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-Économie d'énergie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-Réduisez les coûts d'exploitation et de maintenance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-Minimiser les émissions de CO2</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-Moins de pollution lumineuse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-Maximiser la sécurité et la satisfaction du public</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-Créez un environnement habitable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-Construire les fondations d'une ville intelligente</a:t>
            </a:r>
            <a:endParaRPr sz="16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p:nvPr>
            <p:ph idx="2" type="pic"/>
          </p:nvPr>
        </p:nvSpPr>
        <p:spPr>
          <a:xfrm>
            <a:off x="5847486" y="342900"/>
            <a:ext cx="5926500" cy="6172200"/>
          </a:xfrm>
          <a:prstGeom prst="rect">
            <a:avLst/>
          </a:prstGeom>
        </p:spPr>
      </p:sp>
      <p:pic>
        <p:nvPicPr>
          <p:cNvPr id="380" name="Google Shape;380;p38"/>
          <p:cNvPicPr preferRelativeResize="0"/>
          <p:nvPr/>
        </p:nvPicPr>
        <p:blipFill>
          <a:blip r:embed="rId3">
            <a:alphaModFix/>
          </a:blip>
          <a:stretch>
            <a:fillRect/>
          </a:stretch>
        </p:blipFill>
        <p:spPr>
          <a:xfrm>
            <a:off x="5847475" y="342900"/>
            <a:ext cx="5926500" cy="6172200"/>
          </a:xfrm>
          <a:prstGeom prst="rect">
            <a:avLst/>
          </a:prstGeom>
          <a:noFill/>
          <a:ln>
            <a:noFill/>
          </a:ln>
        </p:spPr>
      </p:pic>
      <p:sp>
        <p:nvSpPr>
          <p:cNvPr id="381" name="Google Shape;381;p38"/>
          <p:cNvSpPr txBox="1"/>
          <p:nvPr/>
        </p:nvSpPr>
        <p:spPr>
          <a:xfrm>
            <a:off x="931525" y="342900"/>
            <a:ext cx="4575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latin typeface="Times New Roman"/>
                <a:ea typeface="Times New Roman"/>
                <a:cs typeface="Times New Roman"/>
                <a:sym typeface="Times New Roman"/>
              </a:rPr>
              <a:t>L</a:t>
            </a:r>
            <a:r>
              <a:rPr b="1" lang="en-US" sz="3100">
                <a:latin typeface="Times New Roman"/>
                <a:ea typeface="Times New Roman"/>
                <a:cs typeface="Times New Roman"/>
                <a:sym typeface="Times New Roman"/>
              </a:rPr>
              <a:t>'éclairage intelligent</a:t>
            </a:r>
            <a:endParaRPr b="1" sz="3100">
              <a:latin typeface="Times New Roman"/>
              <a:ea typeface="Times New Roman"/>
              <a:cs typeface="Times New Roman"/>
              <a:sym typeface="Times New Roman"/>
            </a:endParaRPr>
          </a:p>
        </p:txBody>
      </p:sp>
      <p:sp>
        <p:nvSpPr>
          <p:cNvPr id="382" name="Google Shape;382;p38"/>
          <p:cNvSpPr txBox="1"/>
          <p:nvPr/>
        </p:nvSpPr>
        <p:spPr>
          <a:xfrm>
            <a:off x="736525" y="1577200"/>
            <a:ext cx="4770000" cy="1323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850">
                <a:solidFill>
                  <a:schemeClr val="dk1"/>
                </a:solidFill>
                <a:highlight>
                  <a:srgbClr val="F7F7F7"/>
                </a:highlight>
                <a:latin typeface="Roboto"/>
                <a:ea typeface="Roboto"/>
                <a:cs typeface="Roboto"/>
                <a:sym typeface="Roboto"/>
              </a:rPr>
              <a:t>L</a:t>
            </a:r>
            <a:r>
              <a:rPr lang="en-US" sz="1850">
                <a:solidFill>
                  <a:schemeClr val="dk1"/>
                </a:solidFill>
                <a:highlight>
                  <a:srgbClr val="F7F7F7"/>
                </a:highlight>
                <a:latin typeface="Roboto"/>
                <a:ea typeface="Roboto"/>
                <a:cs typeface="Roboto"/>
                <a:sym typeface="Roboto"/>
              </a:rPr>
              <a:t>es lampadaires intelligents offrent de nombreux avantages dans le contexte des villes intelligentes.</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9"/>
          <p:cNvSpPr txBox="1"/>
          <p:nvPr/>
        </p:nvSpPr>
        <p:spPr>
          <a:xfrm>
            <a:off x="578450" y="467050"/>
            <a:ext cx="6912300" cy="541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t>Titre du projet </a:t>
            </a:r>
            <a:r>
              <a:rPr lang="en-US" sz="2000"/>
              <a:t>: Mise en place de 30 000 réverbères intelligents dans la ville de Dortmund</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b="1" lang="en-US" sz="2000"/>
              <a:t>Acteurs du projet</a:t>
            </a:r>
            <a:r>
              <a:rPr lang="en-US" sz="2000"/>
              <a:t> :</a:t>
            </a:r>
            <a:endParaRPr sz="2000"/>
          </a:p>
          <a:p>
            <a:pPr indent="0" lvl="0" marL="0" rtl="0" algn="just">
              <a:spcBef>
                <a:spcPts val="0"/>
              </a:spcBef>
              <a:spcAft>
                <a:spcPts val="0"/>
              </a:spcAft>
              <a:buNone/>
            </a:pPr>
            <a:r>
              <a:rPr lang="en-US" sz="2000"/>
              <a:t>- Tvilight : Système de gestion intelligente de l'éclairage (LMS)</a:t>
            </a:r>
            <a:endParaRPr sz="2000"/>
          </a:p>
          <a:p>
            <a:pPr indent="0" lvl="0" marL="0" rtl="0" algn="just">
              <a:spcBef>
                <a:spcPts val="0"/>
              </a:spcBef>
              <a:spcAft>
                <a:spcPts val="0"/>
              </a:spcAft>
              <a:buNone/>
            </a:pPr>
            <a:r>
              <a:rPr lang="en-US" sz="2000"/>
              <a:t>- Trilux : Fournisseur des lampadaires LED</a:t>
            </a:r>
            <a:endParaRPr sz="2000"/>
          </a:p>
          <a:p>
            <a:pPr indent="0" lvl="0" marL="0" rtl="0" algn="just">
              <a:spcBef>
                <a:spcPts val="0"/>
              </a:spcBef>
              <a:spcAft>
                <a:spcPts val="0"/>
              </a:spcAft>
              <a:buNone/>
            </a:pPr>
            <a:r>
              <a:rPr lang="en-US" sz="2000"/>
              <a:t>- DEW21 : Responsable de la gestion du projet</a:t>
            </a:r>
            <a:endParaRPr sz="2000"/>
          </a:p>
          <a:p>
            <a:pPr indent="0" lvl="0" marL="0" rtl="0" algn="just">
              <a:spcBef>
                <a:spcPts val="0"/>
              </a:spcBef>
              <a:spcAft>
                <a:spcPts val="0"/>
              </a:spcAft>
              <a:buNone/>
            </a:pPr>
            <a:r>
              <a:rPr lang="en-US" sz="2000"/>
              <a:t>- SPIE SAG : Responsable de l'exploitation et de l'installation</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b="1" lang="en-US" sz="2000"/>
              <a:t>Date de réalisation</a:t>
            </a:r>
            <a:r>
              <a:rPr lang="en-US" sz="2000"/>
              <a:t> : Les 30 000 lampadaires intelligents étaient déjà installés et opérationnels en septembre 2023.</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b="1" lang="en-US" sz="2000"/>
              <a:t>Budget </a:t>
            </a:r>
            <a:r>
              <a:rPr lang="en-US" sz="2000"/>
              <a:t>: Le budget total du projet n'est pas précisé.</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t/>
            </a:r>
            <a:endParaRPr sz="2000"/>
          </a:p>
        </p:txBody>
      </p:sp>
      <p:pic>
        <p:nvPicPr>
          <p:cNvPr id="389" name="Google Shape;389;p39"/>
          <p:cNvPicPr preferRelativeResize="0"/>
          <p:nvPr/>
        </p:nvPicPr>
        <p:blipFill>
          <a:blip r:embed="rId3">
            <a:alphaModFix/>
          </a:blip>
          <a:stretch>
            <a:fillRect/>
          </a:stretch>
        </p:blipFill>
        <p:spPr>
          <a:xfrm>
            <a:off x="578442" y="5681825"/>
            <a:ext cx="3139665" cy="658625"/>
          </a:xfrm>
          <a:prstGeom prst="rect">
            <a:avLst/>
          </a:prstGeom>
          <a:noFill/>
          <a:ln>
            <a:noFill/>
          </a:ln>
        </p:spPr>
      </p:pic>
      <p:pic>
        <p:nvPicPr>
          <p:cNvPr id="390" name="Google Shape;390;p39"/>
          <p:cNvPicPr preferRelativeResize="0"/>
          <p:nvPr/>
        </p:nvPicPr>
        <p:blipFill>
          <a:blip r:embed="rId4">
            <a:alphaModFix/>
          </a:blip>
          <a:stretch>
            <a:fillRect/>
          </a:stretch>
        </p:blipFill>
        <p:spPr>
          <a:xfrm>
            <a:off x="3971425" y="5518353"/>
            <a:ext cx="1892100" cy="1059575"/>
          </a:xfrm>
          <a:prstGeom prst="rect">
            <a:avLst/>
          </a:prstGeom>
          <a:noFill/>
          <a:ln>
            <a:noFill/>
          </a:ln>
        </p:spPr>
      </p:pic>
      <p:pic>
        <p:nvPicPr>
          <p:cNvPr id="391" name="Google Shape;391;p39"/>
          <p:cNvPicPr preferRelativeResize="0"/>
          <p:nvPr/>
        </p:nvPicPr>
        <p:blipFill>
          <a:blip r:embed="rId5">
            <a:alphaModFix/>
          </a:blip>
          <a:stretch>
            <a:fillRect/>
          </a:stretch>
        </p:blipFill>
        <p:spPr>
          <a:xfrm>
            <a:off x="6554500" y="5644825"/>
            <a:ext cx="2552050" cy="732625"/>
          </a:xfrm>
          <a:prstGeom prst="rect">
            <a:avLst/>
          </a:prstGeom>
          <a:noFill/>
          <a:ln>
            <a:noFill/>
          </a:ln>
        </p:spPr>
      </p:pic>
      <p:pic>
        <p:nvPicPr>
          <p:cNvPr id="392" name="Google Shape;392;p39"/>
          <p:cNvPicPr preferRelativeResize="0"/>
          <p:nvPr/>
        </p:nvPicPr>
        <p:blipFill>
          <a:blip r:embed="rId6">
            <a:alphaModFix/>
          </a:blip>
          <a:stretch>
            <a:fillRect/>
          </a:stretch>
        </p:blipFill>
        <p:spPr>
          <a:xfrm>
            <a:off x="9587650" y="5481350"/>
            <a:ext cx="2119150" cy="1059575"/>
          </a:xfrm>
          <a:prstGeom prst="rect">
            <a:avLst/>
          </a:prstGeom>
          <a:noFill/>
          <a:ln>
            <a:noFill/>
          </a:ln>
        </p:spPr>
      </p:pic>
      <p:pic>
        <p:nvPicPr>
          <p:cNvPr id="393" name="Google Shape;393;p39"/>
          <p:cNvPicPr preferRelativeResize="0"/>
          <p:nvPr/>
        </p:nvPicPr>
        <p:blipFill>
          <a:blip r:embed="rId7">
            <a:alphaModFix/>
          </a:blip>
          <a:stretch>
            <a:fillRect/>
          </a:stretch>
        </p:blipFill>
        <p:spPr>
          <a:xfrm>
            <a:off x="7636025" y="678050"/>
            <a:ext cx="4144726" cy="450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0"/>
          <p:cNvSpPr txBox="1"/>
          <p:nvPr/>
        </p:nvSpPr>
        <p:spPr>
          <a:xfrm>
            <a:off x="2155500" y="704550"/>
            <a:ext cx="7881000" cy="605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chemeClr val="dk1"/>
                </a:solidFill>
              </a:rPr>
              <a:t>Principe de fonctionnement :</a:t>
            </a:r>
            <a:endParaRPr b="1" sz="1800">
              <a:solidFill>
                <a:schemeClr val="dk1"/>
              </a:solidFill>
            </a:endParaRPr>
          </a:p>
          <a:p>
            <a:pPr indent="0" lvl="0" marL="0" rtl="0" algn="just">
              <a:spcBef>
                <a:spcPts val="0"/>
              </a:spcBef>
              <a:spcAft>
                <a:spcPts val="0"/>
              </a:spcAft>
              <a:buNone/>
            </a:pPr>
            <a:r>
              <a:rPr lang="en-US" sz="1800">
                <a:solidFill>
                  <a:schemeClr val="dk1"/>
                </a:solidFill>
              </a:rPr>
              <a:t>- Les lampadaires traditionnels de Dortmund ont été remplacés par des lampadaires LED ultramodernes équipés d'une commande d'éclairage intelligente.</a:t>
            </a:r>
            <a:endParaRPr sz="1800">
              <a:solidFill>
                <a:schemeClr val="dk1"/>
              </a:solidFill>
            </a:endParaRPr>
          </a:p>
          <a:p>
            <a:pPr indent="0" lvl="0" marL="0" rtl="0" algn="just">
              <a:spcBef>
                <a:spcPts val="0"/>
              </a:spcBef>
              <a:spcAft>
                <a:spcPts val="0"/>
              </a:spcAft>
              <a:buNone/>
            </a:pPr>
            <a:r>
              <a:rPr lang="en-US" sz="1800">
                <a:solidFill>
                  <a:schemeClr val="dk1"/>
                </a:solidFill>
              </a:rPr>
              <a:t>- Chaque lampadaire est équipé d'un contrôleur d'éclairage public sans fil intelligent (OLC) et est connecté au système de gestion d'éclairage CityManager de Tvilight.</a:t>
            </a:r>
            <a:endParaRPr sz="1800">
              <a:solidFill>
                <a:schemeClr val="dk1"/>
              </a:solidFill>
            </a:endParaRPr>
          </a:p>
          <a:p>
            <a:pPr indent="0" lvl="0" marL="0" rtl="0" algn="just">
              <a:spcBef>
                <a:spcPts val="0"/>
              </a:spcBef>
              <a:spcAft>
                <a:spcPts val="0"/>
              </a:spcAft>
              <a:buNone/>
            </a:pPr>
            <a:r>
              <a:rPr lang="en-US" sz="1800">
                <a:solidFill>
                  <a:schemeClr val="dk1"/>
                </a:solidFill>
              </a:rPr>
              <a:t>- Le système permet aux exploitants de surveiller, gérer et contrôler à distance toute l'infrastructure d'éclairage public.</a:t>
            </a:r>
            <a:endParaRPr sz="1800">
              <a:solidFill>
                <a:schemeClr val="dk1"/>
              </a:solidFill>
            </a:endParaRPr>
          </a:p>
          <a:p>
            <a:pPr indent="0" lvl="0" marL="0" rtl="0" algn="just">
              <a:spcBef>
                <a:spcPts val="0"/>
              </a:spcBef>
              <a:spcAft>
                <a:spcPts val="0"/>
              </a:spcAft>
              <a:buNone/>
            </a:pPr>
            <a:r>
              <a:rPr lang="en-US" sz="1800">
                <a:solidFill>
                  <a:schemeClr val="dk1"/>
                </a:solidFill>
              </a:rPr>
              <a:t>- Les lampadaires peuvent être allumés, éteints, gradés et contrôlés individuellement selon les besoins spécifiques de chaque emplacement.</a:t>
            </a:r>
            <a:endParaRPr sz="1800">
              <a:solidFill>
                <a:schemeClr val="dk1"/>
              </a:solidFill>
            </a:endParaRPr>
          </a:p>
          <a:p>
            <a:pPr indent="0" lvl="0" marL="0" rtl="0" algn="just">
              <a:spcBef>
                <a:spcPts val="0"/>
              </a:spcBef>
              <a:spcAft>
                <a:spcPts val="0"/>
              </a:spcAft>
              <a:buNone/>
            </a:pPr>
            <a:r>
              <a:rPr lang="en-US" sz="1800">
                <a:solidFill>
                  <a:schemeClr val="dk1"/>
                </a:solidFill>
              </a:rPr>
              <a:t>- Le système offre une surveillance en temps réel de l'état des lampes, des pannes, de la consommation d'énergie, et envoie des alertes automatiques en cas de problème.</a:t>
            </a:r>
            <a:endParaRPr sz="1800">
              <a:solidFill>
                <a:schemeClr val="dk1"/>
              </a:solidFill>
            </a:endParaRPr>
          </a:p>
          <a:p>
            <a:pPr indent="0" lvl="0" marL="0" rtl="0" algn="just">
              <a:spcBef>
                <a:spcPts val="0"/>
              </a:spcBef>
              <a:spcAft>
                <a:spcPts val="0"/>
              </a:spcAft>
              <a:buNone/>
            </a:pPr>
            <a:r>
              <a:rPr lang="en-US" sz="1800">
                <a:solidFill>
                  <a:schemeClr val="dk1"/>
                </a:solidFill>
              </a:rPr>
              <a:t>- Des capteurs de mouvement sont utilisés à certains endroits de la ville pour activer un système de lumière à la demande, renforçant ainsi la sécurité publique.</a:t>
            </a:r>
            <a:endParaRPr sz="1800">
              <a:solidFill>
                <a:schemeClr val="dk1"/>
              </a:solidFill>
            </a:endParaRPr>
          </a:p>
          <a:p>
            <a:pPr indent="0" lvl="0" marL="0" rtl="0" algn="l">
              <a:lnSpc>
                <a:spcPct val="115000"/>
              </a:lnSpc>
              <a:spcBef>
                <a:spcPts val="0"/>
              </a:spcBef>
              <a:spcAft>
                <a:spcPts val="0"/>
              </a:spcAft>
              <a:buNone/>
            </a:pPr>
            <a:r>
              <a:t/>
            </a:r>
            <a:endParaRPr sz="1850">
              <a:solidFill>
                <a:schemeClr val="dk1"/>
              </a:solidFill>
              <a:highlight>
                <a:srgbClr val="F7F7F7"/>
              </a:highlight>
              <a:latin typeface="Roboto"/>
              <a:ea typeface="Roboto"/>
              <a:cs typeface="Roboto"/>
              <a:sym typeface="Roboto"/>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1"/>
          <p:cNvPicPr preferRelativeResize="0"/>
          <p:nvPr/>
        </p:nvPicPr>
        <p:blipFill>
          <a:blip r:embed="rId3">
            <a:alphaModFix/>
          </a:blip>
          <a:stretch>
            <a:fillRect/>
          </a:stretch>
        </p:blipFill>
        <p:spPr>
          <a:xfrm>
            <a:off x="296525" y="4421134"/>
            <a:ext cx="5645901" cy="1888230"/>
          </a:xfrm>
          <a:prstGeom prst="rect">
            <a:avLst/>
          </a:prstGeom>
          <a:noFill/>
          <a:ln>
            <a:noFill/>
          </a:ln>
        </p:spPr>
      </p:pic>
      <p:sp>
        <p:nvSpPr>
          <p:cNvPr id="406" name="Google Shape;406;p41"/>
          <p:cNvSpPr txBox="1"/>
          <p:nvPr/>
        </p:nvSpPr>
        <p:spPr>
          <a:xfrm>
            <a:off x="805825" y="487225"/>
            <a:ext cx="51366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500">
                <a:solidFill>
                  <a:schemeClr val="dk1"/>
                </a:solidFill>
              </a:rPr>
              <a:t>Cercle de sûreté de la lumière </a:t>
            </a:r>
            <a:endParaRPr b="1" sz="2500">
              <a:solidFill>
                <a:schemeClr val="dk1"/>
              </a:solidFill>
            </a:endParaRPr>
          </a:p>
          <a:p>
            <a:pPr indent="0" lvl="0" marL="0" rtl="0" algn="just">
              <a:spcBef>
                <a:spcPts val="0"/>
              </a:spcBef>
              <a:spcAft>
                <a:spcPts val="0"/>
              </a:spcAft>
              <a:buNone/>
            </a:pPr>
            <a:r>
              <a:t/>
            </a:r>
            <a:endParaRPr sz="1900">
              <a:solidFill>
                <a:schemeClr val="dk1"/>
              </a:solidFill>
            </a:endParaRPr>
          </a:p>
          <a:p>
            <a:pPr indent="0" lvl="0" marL="0" rtl="0" algn="just">
              <a:spcBef>
                <a:spcPts val="0"/>
              </a:spcBef>
              <a:spcAft>
                <a:spcPts val="0"/>
              </a:spcAft>
              <a:buNone/>
            </a:pPr>
            <a:r>
              <a:rPr lang="en-US" sz="1900">
                <a:solidFill>
                  <a:schemeClr val="dk1"/>
                </a:solidFill>
              </a:rPr>
              <a:t>Voici comment cela fonctionne : </a:t>
            </a:r>
            <a:endParaRPr sz="1900">
              <a:solidFill>
                <a:schemeClr val="dk1"/>
              </a:solidFill>
            </a:endParaRPr>
          </a:p>
          <a:p>
            <a:pPr indent="0" lvl="0" marL="0" rtl="0" algn="just">
              <a:spcBef>
                <a:spcPts val="0"/>
              </a:spcBef>
              <a:spcAft>
                <a:spcPts val="0"/>
              </a:spcAft>
              <a:buNone/>
            </a:pPr>
            <a:r>
              <a:rPr lang="en-US" sz="1900">
                <a:solidFill>
                  <a:schemeClr val="dk1"/>
                </a:solidFill>
              </a:rPr>
              <a:t>dès qu'un capteur détecte la présence humaine, les lumières avoisinantes s'allument à un niveau prédéfini. Qu'il s'agisse d'un piéton, d'un cycliste ou d'un conducteur, ils seront entourés d'un cercle de lumière chaud et sécuritaire. En adoptant cette solution, vous éviterez le gaspillage écrasant d’électricité causé par l’allumage de la lumière, sans nuire au confort des citoyens</a:t>
            </a:r>
            <a:endParaRPr sz="1900">
              <a:solidFill>
                <a:schemeClr val="dk1"/>
              </a:solidFill>
            </a:endParaRPr>
          </a:p>
        </p:txBody>
      </p:sp>
      <p:pic>
        <p:nvPicPr>
          <p:cNvPr id="407" name="Google Shape;407;p41"/>
          <p:cNvPicPr preferRelativeResize="0"/>
          <p:nvPr/>
        </p:nvPicPr>
        <p:blipFill>
          <a:blip r:embed="rId4">
            <a:alphaModFix/>
          </a:blip>
          <a:stretch>
            <a:fillRect/>
          </a:stretch>
        </p:blipFill>
        <p:spPr>
          <a:xfrm>
            <a:off x="5942426" y="487225"/>
            <a:ext cx="5944775" cy="3278588"/>
          </a:xfrm>
          <a:prstGeom prst="rect">
            <a:avLst/>
          </a:prstGeom>
          <a:noFill/>
          <a:ln>
            <a:noFill/>
          </a:ln>
        </p:spPr>
      </p:pic>
      <p:pic>
        <p:nvPicPr>
          <p:cNvPr id="408" name="Google Shape;408;p41"/>
          <p:cNvPicPr preferRelativeResize="0"/>
          <p:nvPr/>
        </p:nvPicPr>
        <p:blipFill>
          <a:blip r:embed="rId5">
            <a:alphaModFix/>
          </a:blip>
          <a:stretch>
            <a:fillRect/>
          </a:stretch>
        </p:blipFill>
        <p:spPr>
          <a:xfrm>
            <a:off x="5942424" y="3619499"/>
            <a:ext cx="5778624" cy="3085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nvSpPr>
        <p:spPr>
          <a:xfrm>
            <a:off x="6096000" y="1990500"/>
            <a:ext cx="6096000" cy="32658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b="1" lang="en-US">
                <a:solidFill>
                  <a:srgbClr val="04688C"/>
                </a:solidFill>
                <a:highlight>
                  <a:srgbClr val="FFFFFF"/>
                </a:highlight>
              </a:rPr>
              <a:t>Économies d'énergie supplémentaires</a:t>
            </a:r>
            <a:endParaRPr b="1">
              <a:solidFill>
                <a:srgbClr val="04688C"/>
              </a:solidFill>
              <a:highlight>
                <a:srgbClr val="FFFFFF"/>
              </a:highlight>
            </a:endParaRPr>
          </a:p>
          <a:p>
            <a:pPr indent="0" lvl="0" marL="0" rtl="0" algn="l">
              <a:lnSpc>
                <a:spcPct val="200000"/>
              </a:lnSpc>
              <a:spcBef>
                <a:spcPts val="1100"/>
              </a:spcBef>
              <a:spcAft>
                <a:spcPts val="0"/>
              </a:spcAft>
              <a:buNone/>
            </a:pPr>
            <a:r>
              <a:rPr lang="en-US">
                <a:solidFill>
                  <a:schemeClr val="dk1"/>
                </a:solidFill>
                <a:highlight>
                  <a:srgbClr val="FFFFFF"/>
                </a:highlight>
              </a:rPr>
              <a:t>Les lampadaires à LED permettent une économie d'énergie d'environ 50% par rapport aux lampadaires traditionnels.</a:t>
            </a:r>
            <a:endParaRPr>
              <a:solidFill>
                <a:schemeClr val="dk1"/>
              </a:solidFill>
              <a:highlight>
                <a:srgbClr val="FFFFFF"/>
              </a:highlight>
            </a:endParaRPr>
          </a:p>
          <a:p>
            <a:pPr indent="0" lvl="0" marL="0" rtl="0" algn="l">
              <a:lnSpc>
                <a:spcPct val="200000"/>
              </a:lnSpc>
              <a:spcBef>
                <a:spcPts val="1100"/>
              </a:spcBef>
              <a:spcAft>
                <a:spcPts val="0"/>
              </a:spcAft>
              <a:buNone/>
            </a:pPr>
            <a:r>
              <a:rPr lang="en-US">
                <a:solidFill>
                  <a:schemeClr val="dk1"/>
                </a:solidFill>
                <a:highlight>
                  <a:srgbClr val="FFFFFF"/>
                </a:highlight>
              </a:rPr>
              <a:t>La modernisation des lampadaires LED avec des contrôleurs de luminaires intelligents permet de réaliser des économies d'énergie de 60 à 70 %.</a:t>
            </a:r>
            <a:endParaRPr>
              <a:solidFill>
                <a:schemeClr val="dk1"/>
              </a:solidFill>
              <a:highlight>
                <a:srgbClr val="FFFFFF"/>
              </a:highlight>
            </a:endParaRPr>
          </a:p>
          <a:p>
            <a:pPr indent="0" lvl="0" marL="0" rtl="0" algn="l">
              <a:lnSpc>
                <a:spcPct val="200000"/>
              </a:lnSpc>
              <a:spcBef>
                <a:spcPts val="1100"/>
              </a:spcBef>
              <a:spcAft>
                <a:spcPts val="0"/>
              </a:spcAft>
              <a:buNone/>
            </a:pPr>
            <a:r>
              <a:rPr lang="en-US">
                <a:solidFill>
                  <a:schemeClr val="dk1"/>
                </a:solidFill>
                <a:highlight>
                  <a:srgbClr val="FFFFFF"/>
                </a:highlight>
              </a:rPr>
              <a:t>L'association de nos capteurs de mouvement avec des contrôleurs intelligents offre jusqu'à 80% d'économies d'énergie.</a:t>
            </a:r>
            <a:endParaRPr>
              <a:solidFill>
                <a:schemeClr val="dk1"/>
              </a:solidFill>
              <a:highlight>
                <a:srgbClr val="FFFFFF"/>
              </a:highlight>
            </a:endParaRPr>
          </a:p>
        </p:txBody>
      </p:sp>
      <p:pic>
        <p:nvPicPr>
          <p:cNvPr id="415" name="Google Shape;415;p42"/>
          <p:cNvPicPr preferRelativeResize="0"/>
          <p:nvPr/>
        </p:nvPicPr>
        <p:blipFill>
          <a:blip r:embed="rId3">
            <a:alphaModFix/>
          </a:blip>
          <a:stretch>
            <a:fillRect/>
          </a:stretch>
        </p:blipFill>
        <p:spPr>
          <a:xfrm>
            <a:off x="-12" y="1740038"/>
            <a:ext cx="6067725" cy="37667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nvSpPr>
        <p:spPr>
          <a:xfrm>
            <a:off x="975738" y="1465625"/>
            <a:ext cx="3000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US" sz="2000">
                <a:solidFill>
                  <a:schemeClr val="dk1"/>
                </a:solidFill>
              </a:rPr>
              <a:t>CitySense Plus</a:t>
            </a:r>
            <a:endParaRPr b="1" sz="1600"/>
          </a:p>
        </p:txBody>
      </p:sp>
      <p:sp>
        <p:nvSpPr>
          <p:cNvPr id="422" name="Google Shape;422;p43"/>
          <p:cNvSpPr txBox="1"/>
          <p:nvPr/>
        </p:nvSpPr>
        <p:spPr>
          <a:xfrm>
            <a:off x="4056463" y="1127100"/>
            <a:ext cx="7159800" cy="46038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t>CitySense Plus</a:t>
            </a:r>
            <a:endParaRPr sz="1800"/>
          </a:p>
          <a:p>
            <a:pPr indent="0" lvl="0" marL="0" rtl="0" algn="just">
              <a:lnSpc>
                <a:spcPct val="115000"/>
              </a:lnSpc>
              <a:spcBef>
                <a:spcPts val="0"/>
              </a:spcBef>
              <a:spcAft>
                <a:spcPts val="0"/>
              </a:spcAft>
              <a:buNone/>
            </a:pPr>
            <a:r>
              <a:rPr lang="en-US" sz="1800"/>
              <a:t>CitySense est un capteur de mouvement sans fil intégré révolutionnaire pour la surveillance et le contrôle de l'éclairage extérieur basés sur la présence. CitySense intègre des capteurs de mouvement, des communications sans fil et le contrôle de l'éclairage, le tout dans un seul boîtier. Il offre un éclairage dynamique à la demande, ce qui permet aux lumières d'ajuster leur luminosité en fonction de la présence de piétons, de bicyclettes ou de voitures. Par conséquent, les lumières s'estompent automatiquement pendant les heures creuses lorsqu'il n'y a personne dans les environs. Lors de la détection de la présence humaine, toutes les lumières dans la zone environnante reviennent aux niveaux de luminosité précédemment définis par l'utilisateur, créant ainsi un cercle de lumière sûr. </a:t>
            </a:r>
            <a:endParaRPr sz="1800"/>
          </a:p>
        </p:txBody>
      </p:sp>
      <p:pic>
        <p:nvPicPr>
          <p:cNvPr id="423" name="Google Shape;423;p43"/>
          <p:cNvPicPr preferRelativeResize="0"/>
          <p:nvPr/>
        </p:nvPicPr>
        <p:blipFill>
          <a:blip r:embed="rId3">
            <a:alphaModFix/>
          </a:blip>
          <a:stretch>
            <a:fillRect/>
          </a:stretch>
        </p:blipFill>
        <p:spPr>
          <a:xfrm>
            <a:off x="975738" y="2503050"/>
            <a:ext cx="2143125" cy="208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nvSpPr>
        <p:spPr>
          <a:xfrm>
            <a:off x="1460050" y="959625"/>
            <a:ext cx="30000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50">
                <a:solidFill>
                  <a:schemeClr val="dk1"/>
                </a:solidFill>
                <a:highlight>
                  <a:srgbClr val="F7F7F7"/>
                </a:highlight>
                <a:latin typeface="Roboto"/>
                <a:ea typeface="Roboto"/>
                <a:cs typeface="Roboto"/>
                <a:sym typeface="Roboto"/>
              </a:rPr>
              <a:t>SkyLite</a:t>
            </a:r>
            <a:endParaRPr b="1"/>
          </a:p>
        </p:txBody>
      </p:sp>
      <p:sp>
        <p:nvSpPr>
          <p:cNvPr id="430" name="Google Shape;430;p44"/>
          <p:cNvSpPr txBox="1"/>
          <p:nvPr/>
        </p:nvSpPr>
        <p:spPr>
          <a:xfrm>
            <a:off x="4540775" y="621100"/>
            <a:ext cx="7159800" cy="55596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1800"/>
              <a:t>SkyLite</a:t>
            </a:r>
            <a:endParaRPr sz="1800"/>
          </a:p>
          <a:p>
            <a:pPr indent="0" lvl="0" marL="0" rtl="0" algn="just">
              <a:lnSpc>
                <a:spcPct val="115000"/>
              </a:lnSpc>
              <a:spcBef>
                <a:spcPts val="0"/>
              </a:spcBef>
              <a:spcAft>
                <a:spcPts val="0"/>
              </a:spcAft>
              <a:buClr>
                <a:schemeClr val="dk1"/>
              </a:buClr>
              <a:buSzPts val="1100"/>
              <a:buFont typeface="Arial"/>
              <a:buNone/>
            </a:pPr>
            <a:r>
              <a:rPr lang="en-US" sz="1800"/>
              <a:t>SkyLite est un contrôleur d'éclairage sans fil plug-and-play (OLC) permettant la surveillance et le contrôle des luminaires d'éclairage extérieur. Il crée un environnement intelligent, économe en énergie et sécurisé, et sert de base idéale pour les applications de ville intelligente.</a:t>
            </a:r>
            <a:endParaRPr sz="1800"/>
          </a:p>
          <a:p>
            <a:pPr indent="0" lvl="0" marL="0" rtl="0" algn="just">
              <a:lnSpc>
                <a:spcPct val="115000"/>
              </a:lnSpc>
              <a:spcBef>
                <a:spcPts val="0"/>
              </a:spcBef>
              <a:spcAft>
                <a:spcPts val="0"/>
              </a:spcAft>
              <a:buClr>
                <a:schemeClr val="dk1"/>
              </a:buClr>
              <a:buSzPts val="1100"/>
              <a:buFont typeface="Arial"/>
              <a:buNone/>
            </a:pPr>
            <a:r>
              <a:rPr lang="en-US" sz="1800"/>
              <a:t>SkyLite prend en charge une communication transparente avec d'autres produits Tvilight tels que CitySense et Tvilight Gateway, et peut être géré à distance via CityManager.</a:t>
            </a:r>
            <a:endParaRPr sz="1800"/>
          </a:p>
          <a:p>
            <a:pPr indent="0" lvl="0" marL="0" rtl="0" algn="just">
              <a:lnSpc>
                <a:spcPct val="115000"/>
              </a:lnSpc>
              <a:spcBef>
                <a:spcPts val="0"/>
              </a:spcBef>
              <a:spcAft>
                <a:spcPts val="0"/>
              </a:spcAft>
              <a:buClr>
                <a:schemeClr val="dk1"/>
              </a:buClr>
              <a:buSzPts val="1100"/>
              <a:buFont typeface="Arial"/>
              <a:buNone/>
            </a:pPr>
            <a:r>
              <a:rPr lang="en-US" sz="1800"/>
              <a:t>Les horaires d'éclairage programmables à distance permettent aux utilisateurs de réduire leur consommation d'énergie jusqu'à 80 % de manière sûre et confortable. Les outils de surveillance intégrés notifient les utilisateurs (via CityManager) des dysfonctionnements liés à l'éclairage, tels qu'une panne de lampe ou de ballast. Cela réduit considérablement à la fois le besoin d'inspections visuelles coûteuses et les coûts d'exploitation et de maintenance.</a:t>
            </a:r>
            <a:endParaRPr sz="1800"/>
          </a:p>
          <a:p>
            <a:pPr indent="0" lvl="0" marL="0" rtl="0" algn="just">
              <a:lnSpc>
                <a:spcPct val="115000"/>
              </a:lnSpc>
              <a:spcBef>
                <a:spcPts val="0"/>
              </a:spcBef>
              <a:spcAft>
                <a:spcPts val="0"/>
              </a:spcAft>
              <a:buNone/>
            </a:pPr>
            <a:r>
              <a:t/>
            </a:r>
            <a:endParaRPr sz="1800"/>
          </a:p>
        </p:txBody>
      </p:sp>
      <p:pic>
        <p:nvPicPr>
          <p:cNvPr id="431" name="Google Shape;431;p44"/>
          <p:cNvPicPr preferRelativeResize="0"/>
          <p:nvPr/>
        </p:nvPicPr>
        <p:blipFill>
          <a:blip r:embed="rId3">
            <a:alphaModFix/>
          </a:blip>
          <a:stretch>
            <a:fillRect/>
          </a:stretch>
        </p:blipFill>
        <p:spPr>
          <a:xfrm>
            <a:off x="828375" y="1842700"/>
            <a:ext cx="2667075" cy="221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5"/>
          <p:cNvSpPr txBox="1"/>
          <p:nvPr/>
        </p:nvSpPr>
        <p:spPr>
          <a:xfrm>
            <a:off x="1460050" y="959625"/>
            <a:ext cx="30000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50">
                <a:solidFill>
                  <a:schemeClr val="dk1"/>
                </a:solidFill>
                <a:highlight>
                  <a:srgbClr val="F7F7F7"/>
                </a:highlight>
                <a:latin typeface="Roboto"/>
                <a:ea typeface="Roboto"/>
                <a:cs typeface="Roboto"/>
                <a:sym typeface="Roboto"/>
              </a:rPr>
              <a:t>SkyLite Prime</a:t>
            </a:r>
            <a:endParaRPr b="1"/>
          </a:p>
        </p:txBody>
      </p:sp>
      <p:sp>
        <p:nvSpPr>
          <p:cNvPr id="438" name="Google Shape;438;p45"/>
          <p:cNvSpPr txBox="1"/>
          <p:nvPr/>
        </p:nvSpPr>
        <p:spPr>
          <a:xfrm>
            <a:off x="4217900" y="1315300"/>
            <a:ext cx="7159800" cy="41667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US" sz="1800"/>
              <a:t>Grâce au contrôleur d'éclairage Smart City de nouvelle génération SkyLite Prime, les villes peuvent facilement mettre à niveau leurs lampadaires grâce à des contrôles intelligents qui les transforment en hubs de connectivité smart city. Lorsqu'il est combiné avec un pilote intelligent, SkyLite Prime offre des analyses avancées de la santé système, des compteurs de puissance et un soutien en gestion d'actifs.</a:t>
            </a:r>
            <a:r>
              <a:rPr lang="en-US" sz="1800">
                <a:solidFill>
                  <a:schemeClr val="dk1"/>
                </a:solidFill>
              </a:rPr>
              <a:t>Une interface standardisée Zhaga (Book 18) assure une installation rapide et une compatibilité universelle des luminaires.</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800">
                <a:solidFill>
                  <a:schemeClr val="dk1"/>
                </a:solidFill>
              </a:rPr>
              <a:t>Puisqu'il s'agit d'un contrôleur d'éclairage public basé sur</a:t>
            </a:r>
            <a:r>
              <a:rPr lang="en-US" sz="2200">
                <a:solidFill>
                  <a:schemeClr val="dk1"/>
                </a:solidFill>
              </a:rPr>
              <a:t> </a:t>
            </a:r>
            <a:r>
              <a:rPr lang="en-US" sz="1600">
                <a:solidFill>
                  <a:schemeClr val="dk1"/>
                </a:solidFill>
              </a:rPr>
              <a:t>un réseau maillé</a:t>
            </a:r>
            <a:r>
              <a:rPr lang="en-US" sz="1600">
                <a:solidFill>
                  <a:schemeClr val="dk1"/>
                </a:solidFill>
                <a:highlight>
                  <a:srgbClr val="F8F8F8"/>
                </a:highlight>
              </a:rPr>
              <a:t> </a:t>
            </a:r>
            <a:r>
              <a:rPr lang="en-US" sz="1800">
                <a:solidFill>
                  <a:schemeClr val="dk1"/>
                </a:solidFill>
              </a:rPr>
              <a:t> RF, une passerelle est nécessaire pour communiquer avec un système de gestion central.</a:t>
            </a:r>
            <a:endParaRPr sz="1800">
              <a:solidFill>
                <a:schemeClr val="dk1"/>
              </a:solidFill>
            </a:endParaRPr>
          </a:p>
          <a:p>
            <a:pPr indent="0" lvl="0" marL="0" rtl="0" algn="just">
              <a:lnSpc>
                <a:spcPct val="115000"/>
              </a:lnSpc>
              <a:spcBef>
                <a:spcPts val="0"/>
              </a:spcBef>
              <a:spcAft>
                <a:spcPts val="0"/>
              </a:spcAft>
              <a:buNone/>
            </a:pPr>
            <a:r>
              <a:t/>
            </a:r>
            <a:endParaRPr sz="1800"/>
          </a:p>
          <a:p>
            <a:pPr indent="0" lvl="0" marL="0" rtl="0" algn="just">
              <a:lnSpc>
                <a:spcPct val="115000"/>
              </a:lnSpc>
              <a:spcBef>
                <a:spcPts val="0"/>
              </a:spcBef>
              <a:spcAft>
                <a:spcPts val="0"/>
              </a:spcAft>
              <a:buNone/>
            </a:pPr>
            <a:r>
              <a:t/>
            </a:r>
            <a:endParaRPr sz="1800"/>
          </a:p>
        </p:txBody>
      </p:sp>
      <p:pic>
        <p:nvPicPr>
          <p:cNvPr id="439" name="Google Shape;439;p45"/>
          <p:cNvPicPr preferRelativeResize="0"/>
          <p:nvPr/>
        </p:nvPicPr>
        <p:blipFill>
          <a:blip r:embed="rId3">
            <a:alphaModFix/>
          </a:blip>
          <a:stretch>
            <a:fillRect/>
          </a:stretch>
        </p:blipFill>
        <p:spPr>
          <a:xfrm>
            <a:off x="1121025" y="1830875"/>
            <a:ext cx="2418422" cy="178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8"/>
          <p:cNvSpPr txBox="1"/>
          <p:nvPr/>
        </p:nvSpPr>
        <p:spPr>
          <a:xfrm>
            <a:off x="4133995" y="2252607"/>
            <a:ext cx="6401921"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lt1"/>
                </a:solidFill>
                <a:latin typeface="Arial"/>
                <a:ea typeface="Arial"/>
                <a:cs typeface="Arial"/>
                <a:sym typeface="Arial"/>
              </a:rPr>
              <a:t>Saut de section</a:t>
            </a:r>
            <a:endParaRPr/>
          </a:p>
        </p:txBody>
      </p:sp>
      <p:grpSp>
        <p:nvGrpSpPr>
          <p:cNvPr id="104" name="Google Shape;104;p28"/>
          <p:cNvGrpSpPr/>
          <p:nvPr/>
        </p:nvGrpSpPr>
        <p:grpSpPr>
          <a:xfrm>
            <a:off x="2809647" y="1996686"/>
            <a:ext cx="1170511" cy="1294662"/>
            <a:chOff x="2744572" y="1831800"/>
            <a:chExt cx="2888072" cy="3194399"/>
          </a:xfrm>
        </p:grpSpPr>
        <p:sp>
          <p:nvSpPr>
            <p:cNvPr id="105" name="Google Shape;105;p28"/>
            <p:cNvSpPr/>
            <p:nvPr/>
          </p:nvSpPr>
          <p:spPr>
            <a:xfrm rot="-5400000">
              <a:off x="3322213" y="2411390"/>
              <a:ext cx="2039112" cy="203521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106" name="Google Shape;106;p28"/>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28"/>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28"/>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28"/>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28"/>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28"/>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28"/>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28"/>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8"/>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8"/>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28"/>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17" name="Google Shape;117;p28"/>
          <p:cNvSpPr txBox="1"/>
          <p:nvPr/>
        </p:nvSpPr>
        <p:spPr>
          <a:xfrm>
            <a:off x="3432889" y="3487098"/>
            <a:ext cx="887709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chemeClr val="lt1"/>
                </a:solidFill>
                <a:latin typeface="Open Sans"/>
                <a:ea typeface="Open Sans"/>
                <a:cs typeface="Open Sans"/>
                <a:sym typeface="Open Sans"/>
              </a:rPr>
              <a:t>La smart city est un </a:t>
            </a:r>
            <a:r>
              <a:rPr b="1" i="0" lang="en-US" sz="1600">
                <a:solidFill>
                  <a:schemeClr val="lt1"/>
                </a:solidFill>
                <a:latin typeface="Open Sans"/>
                <a:ea typeface="Open Sans"/>
                <a:cs typeface="Open Sans"/>
                <a:sym typeface="Open Sans"/>
              </a:rPr>
              <a:t>territoire connecté ou non qui met en œuvre des solutions digitales</a:t>
            </a:r>
            <a:r>
              <a:rPr b="0" i="0" lang="en-US" sz="1600">
                <a:solidFill>
                  <a:schemeClr val="lt1"/>
                </a:solidFill>
                <a:latin typeface="Open Sans"/>
                <a:ea typeface="Open Sans"/>
                <a:cs typeface="Open Sans"/>
                <a:sym typeface="Open Sans"/>
              </a:rPr>
              <a:t>. Celles-ci assemblent des objets communicants à des infrastructures numériques adaptées qui produisent une donnée exploitée soit pour l’efficacité des infrastructures publiques ou l’aménagement du territoire.</a:t>
            </a:r>
            <a:r>
              <a:rPr b="1" i="0" lang="en-US" sz="1600">
                <a:solidFill>
                  <a:schemeClr val="lt1"/>
                </a:solidFill>
                <a:latin typeface="Open Sans"/>
                <a:ea typeface="Open Sans"/>
                <a:cs typeface="Open Sans"/>
                <a:sym typeface="Open Sans"/>
              </a:rPr>
              <a:t> </a:t>
            </a:r>
            <a:r>
              <a:rPr i="0" lang="en-US" sz="1600">
                <a:solidFill>
                  <a:schemeClr val="lt1"/>
                </a:solidFill>
                <a:latin typeface="Open Sans"/>
                <a:ea typeface="Open Sans"/>
                <a:cs typeface="Open Sans"/>
                <a:sym typeface="Open Sans"/>
              </a:rPr>
              <a:t>Son but est donc bien </a:t>
            </a:r>
            <a:r>
              <a:rPr b="1" i="0" lang="en-US" sz="1600">
                <a:solidFill>
                  <a:schemeClr val="lt1"/>
                </a:solidFill>
                <a:latin typeface="Open Sans"/>
                <a:ea typeface="Open Sans"/>
                <a:cs typeface="Open Sans"/>
                <a:sym typeface="Open Sans"/>
              </a:rPr>
              <a:t>d’optimiser les fonctions de la ville et de promouvoir sa croissance économique, tout en améliorant la qualité de vie des citadins, grâce à des technologies intelligentes et à l’analyse de données.</a:t>
            </a:r>
            <a:endParaRPr b="1" sz="16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nvSpPr>
        <p:spPr>
          <a:xfrm>
            <a:off x="1460050" y="959625"/>
            <a:ext cx="30000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50">
                <a:solidFill>
                  <a:schemeClr val="dk1"/>
                </a:solidFill>
                <a:highlight>
                  <a:srgbClr val="F7F7F7"/>
                </a:highlight>
                <a:latin typeface="Roboto"/>
                <a:ea typeface="Roboto"/>
                <a:cs typeface="Roboto"/>
                <a:sym typeface="Roboto"/>
              </a:rPr>
              <a:t>Passerelle IoT</a:t>
            </a:r>
            <a:endParaRPr b="1"/>
          </a:p>
        </p:txBody>
      </p:sp>
      <p:sp>
        <p:nvSpPr>
          <p:cNvPr id="446" name="Google Shape;446;p46"/>
          <p:cNvSpPr txBox="1"/>
          <p:nvPr/>
        </p:nvSpPr>
        <p:spPr>
          <a:xfrm>
            <a:off x="4126575" y="1334475"/>
            <a:ext cx="7159800" cy="28926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1550">
                <a:solidFill>
                  <a:schemeClr val="dk1"/>
                </a:solidFill>
                <a:latin typeface="Roboto"/>
                <a:ea typeface="Roboto"/>
                <a:cs typeface="Roboto"/>
                <a:sym typeface="Roboto"/>
              </a:rPr>
              <a:t>La passerelle IoT de Tvilight est un dispositif d'interface réseau de pointe qui relie le réseau de contrôle des luminaires extérieurs (CitySense/SkyLite) à la plateforme CMS (CityManager ou un logiciel tiers similaire).</a:t>
            </a:r>
            <a:endParaRPr sz="155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US" sz="1550">
                <a:solidFill>
                  <a:schemeClr val="dk1"/>
                </a:solidFill>
                <a:latin typeface="Roboto"/>
                <a:ea typeface="Roboto"/>
                <a:cs typeface="Roboto"/>
                <a:sym typeface="Roboto"/>
              </a:rPr>
              <a:t>La passerelle IoT dispose d'un module radio intégré pour la configuration, la mise en service et la maintenance du réseau sans fil. Elle agit comme un concentrateur de données pour communiquer de manière fiable avec un grand nombre de dispositifs répartis sur de longues distances. Plusieurs options de connectivité Internet offrent robustesse et flexibilité. Notre passerelle IoT intègre des composants industriels avancés pour des performances optimisées à l'échelle mondiale.</a:t>
            </a:r>
            <a:endParaRPr sz="2000"/>
          </a:p>
        </p:txBody>
      </p:sp>
      <p:pic>
        <p:nvPicPr>
          <p:cNvPr id="447" name="Google Shape;447;p46"/>
          <p:cNvPicPr preferRelativeResize="0"/>
          <p:nvPr/>
        </p:nvPicPr>
        <p:blipFill>
          <a:blip r:embed="rId3">
            <a:alphaModFix/>
          </a:blip>
          <a:stretch>
            <a:fillRect/>
          </a:stretch>
        </p:blipFill>
        <p:spPr>
          <a:xfrm>
            <a:off x="1144025" y="1829775"/>
            <a:ext cx="2217742" cy="222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7"/>
          <p:cNvPicPr preferRelativeResize="0"/>
          <p:nvPr/>
        </p:nvPicPr>
        <p:blipFill>
          <a:blip r:embed="rId3">
            <a:alphaModFix/>
          </a:blip>
          <a:stretch>
            <a:fillRect/>
          </a:stretch>
        </p:blipFill>
        <p:spPr>
          <a:xfrm>
            <a:off x="322850" y="1614438"/>
            <a:ext cx="6191226" cy="4160475"/>
          </a:xfrm>
          <a:prstGeom prst="rect">
            <a:avLst/>
          </a:prstGeom>
          <a:noFill/>
          <a:ln>
            <a:noFill/>
          </a:ln>
        </p:spPr>
      </p:pic>
      <p:sp>
        <p:nvSpPr>
          <p:cNvPr id="454" name="Google Shape;454;p47"/>
          <p:cNvSpPr txBox="1"/>
          <p:nvPr/>
        </p:nvSpPr>
        <p:spPr>
          <a:xfrm>
            <a:off x="-419750" y="113000"/>
            <a:ext cx="12769800" cy="13263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b="1" lang="en-US" sz="2500">
                <a:solidFill>
                  <a:srgbClr val="04688C"/>
                </a:solidFill>
                <a:highlight>
                  <a:srgbClr val="FFFFFF"/>
                </a:highlight>
              </a:rPr>
              <a:t>Surveillez et gérez facilement l'éclairage de la ville</a:t>
            </a:r>
            <a:endParaRPr b="1" sz="2500">
              <a:solidFill>
                <a:srgbClr val="04688C"/>
              </a:solidFill>
              <a:highlight>
                <a:srgbClr val="FFFFFF"/>
              </a:highlight>
            </a:endParaRPr>
          </a:p>
          <a:p>
            <a:pPr indent="0" lvl="0" marL="0" rtl="0" algn="ctr">
              <a:lnSpc>
                <a:spcPct val="180000"/>
              </a:lnSpc>
              <a:spcBef>
                <a:spcPts val="500"/>
              </a:spcBef>
              <a:spcAft>
                <a:spcPts val="600"/>
              </a:spcAft>
              <a:buNone/>
            </a:pPr>
            <a:r>
              <a:rPr b="1" lang="en-US" sz="2500">
                <a:solidFill>
                  <a:srgbClr val="08698D"/>
                </a:solidFill>
                <a:highlight>
                  <a:srgbClr val="FFFFFF"/>
                </a:highlight>
              </a:rPr>
              <a:t>Grâce au  logiciel Smart City</a:t>
            </a:r>
            <a:endParaRPr b="1" sz="2500">
              <a:solidFill>
                <a:srgbClr val="08698D"/>
              </a:solidFill>
              <a:highlight>
                <a:srgbClr val="FFFFFF"/>
              </a:highlight>
            </a:endParaRPr>
          </a:p>
        </p:txBody>
      </p:sp>
      <p:sp>
        <p:nvSpPr>
          <p:cNvPr id="455" name="Google Shape;455;p47"/>
          <p:cNvSpPr txBox="1"/>
          <p:nvPr/>
        </p:nvSpPr>
        <p:spPr>
          <a:xfrm>
            <a:off x="6732100" y="1601263"/>
            <a:ext cx="5020800" cy="4186800"/>
          </a:xfrm>
          <a:prstGeom prst="rect">
            <a:avLst/>
          </a:prstGeom>
          <a:noFill/>
          <a:ln cap="flat" cmpd="sng" w="9525">
            <a:solidFill>
              <a:srgbClr val="1A1A1A"/>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800">
                <a:solidFill>
                  <a:srgbClr val="04688C"/>
                </a:solidFill>
              </a:rPr>
              <a:t>-</a:t>
            </a:r>
            <a:r>
              <a:rPr b="1" lang="en-US" sz="1800">
                <a:solidFill>
                  <a:srgbClr val="04688C"/>
                </a:solidFill>
              </a:rPr>
              <a:t>Gérer les réverbères à distance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a:t>
            </a:r>
            <a:r>
              <a:rPr b="1" lang="en-US" sz="1800">
                <a:solidFill>
                  <a:srgbClr val="04688C"/>
                </a:solidFill>
              </a:rPr>
              <a:t>Contrôle de l'éclairage dans toute la ville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-Ajuster les couleurs de l'éclairage public</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-Aperçu de la maintenance à l'échelle de la ville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-Surveillez les défauts et réagissez rapidement</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-Obtenez des informations pour optimiser l'éclairage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-Réduire les coûts</a:t>
            </a:r>
            <a:endParaRPr b="1" sz="1800">
              <a:solidFill>
                <a:srgbClr val="04688C"/>
              </a:solidFill>
            </a:endParaRPr>
          </a:p>
          <a:p>
            <a:pPr indent="0" lvl="0" marL="0" rtl="0" algn="just">
              <a:lnSpc>
                <a:spcPct val="115000"/>
              </a:lnSpc>
              <a:spcBef>
                <a:spcPts val="600"/>
              </a:spcBef>
              <a:spcAft>
                <a:spcPts val="600"/>
              </a:spcAft>
              <a:buNone/>
            </a:pPr>
            <a:r>
              <a:t/>
            </a:r>
            <a:endParaRPr b="1" sz="1800">
              <a:solidFill>
                <a:srgbClr val="04688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nvSpPr>
        <p:spPr>
          <a:xfrm>
            <a:off x="2677150" y="1476200"/>
            <a:ext cx="66219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30 000 lampadaires déjà installés et entièrement opérationnels (septembre 2023)</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La solution d'éclairage intelligent a permis d'économiser près de 75 % d'énergie supplémentaire, en plus des économies générées par le passage aux lampes LED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Elle contribue à éviter plus de 1232 tonnes de CO2 au cours des 6 mois grâce à la commutation et à la gradation intelligentes.</a:t>
            </a:r>
            <a:endParaRPr sz="2000"/>
          </a:p>
        </p:txBody>
      </p:sp>
      <p:pic>
        <p:nvPicPr>
          <p:cNvPr id="462" name="Google Shape;462;p48"/>
          <p:cNvPicPr preferRelativeResize="0"/>
          <p:nvPr/>
        </p:nvPicPr>
        <p:blipFill>
          <a:blip r:embed="rId3">
            <a:alphaModFix/>
          </a:blip>
          <a:stretch>
            <a:fillRect/>
          </a:stretch>
        </p:blipFill>
        <p:spPr>
          <a:xfrm>
            <a:off x="1169475" y="1388450"/>
            <a:ext cx="1219200" cy="838200"/>
          </a:xfrm>
          <a:prstGeom prst="rect">
            <a:avLst/>
          </a:prstGeom>
          <a:noFill/>
          <a:ln>
            <a:noFill/>
          </a:ln>
        </p:spPr>
      </p:pic>
      <p:pic>
        <p:nvPicPr>
          <p:cNvPr id="463" name="Google Shape;463;p48"/>
          <p:cNvPicPr preferRelativeResize="0"/>
          <p:nvPr/>
        </p:nvPicPr>
        <p:blipFill>
          <a:blip r:embed="rId4">
            <a:alphaModFix/>
          </a:blip>
          <a:stretch>
            <a:fillRect/>
          </a:stretch>
        </p:blipFill>
        <p:spPr>
          <a:xfrm>
            <a:off x="1417125" y="2745125"/>
            <a:ext cx="971550" cy="552450"/>
          </a:xfrm>
          <a:prstGeom prst="rect">
            <a:avLst/>
          </a:prstGeom>
          <a:noFill/>
          <a:ln>
            <a:noFill/>
          </a:ln>
        </p:spPr>
      </p:pic>
      <p:pic>
        <p:nvPicPr>
          <p:cNvPr id="464" name="Google Shape;464;p48"/>
          <p:cNvPicPr preferRelativeResize="0"/>
          <p:nvPr/>
        </p:nvPicPr>
        <p:blipFill>
          <a:blip r:embed="rId5">
            <a:alphaModFix/>
          </a:blip>
          <a:stretch>
            <a:fillRect/>
          </a:stretch>
        </p:blipFill>
        <p:spPr>
          <a:xfrm>
            <a:off x="1445700" y="3816050"/>
            <a:ext cx="914400" cy="790575"/>
          </a:xfrm>
          <a:prstGeom prst="rect">
            <a:avLst/>
          </a:prstGeom>
          <a:noFill/>
          <a:ln>
            <a:noFill/>
          </a:ln>
        </p:spPr>
      </p:pic>
      <p:sp>
        <p:nvSpPr>
          <p:cNvPr id="465" name="Google Shape;465;p48"/>
          <p:cNvSpPr txBox="1"/>
          <p:nvPr/>
        </p:nvSpPr>
        <p:spPr>
          <a:xfrm>
            <a:off x="3395200" y="614525"/>
            <a:ext cx="48075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200">
                <a:solidFill>
                  <a:schemeClr val="dk1"/>
                </a:solidFill>
              </a:rPr>
              <a:t>Caractéristiques du projet :</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nvSpPr>
        <p:spPr>
          <a:xfrm>
            <a:off x="1446150" y="696300"/>
            <a:ext cx="8474100" cy="449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b="1" sz="1700">
              <a:solidFill>
                <a:schemeClr val="dk1"/>
              </a:solidFill>
            </a:endParaRPr>
          </a:p>
          <a:p>
            <a:pPr indent="0" lvl="0" marL="0" rtl="0" algn="just">
              <a:spcBef>
                <a:spcPts val="0"/>
              </a:spcBef>
              <a:spcAft>
                <a:spcPts val="0"/>
              </a:spcAft>
              <a:buNone/>
            </a:pPr>
            <a:r>
              <a:rPr lang="en-US" sz="1700">
                <a:solidFill>
                  <a:schemeClr val="dk1"/>
                </a:solidFill>
              </a:rPr>
              <a:t>- Les acteurs du projet recommandent sans réserve le système d'éclairage public intelligent de Dortmund.</a:t>
            </a:r>
            <a:endParaRPr sz="1700">
              <a:solidFill>
                <a:schemeClr val="dk1"/>
              </a:solidFill>
            </a:endParaRPr>
          </a:p>
          <a:p>
            <a:pPr indent="0" lvl="0" marL="0" rtl="0" algn="just">
              <a:spcBef>
                <a:spcPts val="0"/>
              </a:spcBef>
              <a:spcAft>
                <a:spcPts val="0"/>
              </a:spcAft>
              <a:buNone/>
            </a:pPr>
            <a:r>
              <a:rPr lang="en-US" sz="1700">
                <a:solidFill>
                  <a:schemeClr val="dk1"/>
                </a:solidFill>
              </a:rPr>
              <a:t>- Ils estiment que cette solution pourrait devenir la norme pour d'autres villes européennes.</a:t>
            </a:r>
            <a:endParaRPr sz="1700">
              <a:solidFill>
                <a:schemeClr val="dk1"/>
              </a:solidFill>
            </a:endParaRPr>
          </a:p>
          <a:p>
            <a:pPr indent="0" lvl="0" marL="0" rtl="0" algn="just">
              <a:spcBef>
                <a:spcPts val="0"/>
              </a:spcBef>
              <a:spcAft>
                <a:spcPts val="0"/>
              </a:spcAft>
              <a:buNone/>
            </a:pPr>
            <a:r>
              <a:rPr lang="en-US" sz="1700">
                <a:solidFill>
                  <a:schemeClr val="dk1"/>
                </a:solidFill>
              </a:rPr>
              <a:t>- D'autres communes ont déjà montré leur intérêt pour cette solution et ont contacté les partenaires du projet.</a:t>
            </a:r>
            <a:endParaRPr sz="1700">
              <a:solidFill>
                <a:schemeClr val="dk1"/>
              </a:solidFill>
            </a:endParaRPr>
          </a:p>
          <a:p>
            <a:pPr indent="0" lvl="0" marL="0" rtl="0" algn="just">
              <a:spcBef>
                <a:spcPts val="0"/>
              </a:spcBef>
              <a:spcAft>
                <a:spcPts val="0"/>
              </a:spcAft>
              <a:buNone/>
            </a:pPr>
            <a:r>
              <a:t/>
            </a:r>
            <a:endParaRPr sz="1900">
              <a:solidFill>
                <a:schemeClr val="dk1"/>
              </a:solidFill>
            </a:endParaRPr>
          </a:p>
          <a:p>
            <a:pPr indent="0" lvl="0" marL="0" rtl="0" algn="just">
              <a:lnSpc>
                <a:spcPct val="115000"/>
              </a:lnSpc>
              <a:spcBef>
                <a:spcPts val="0"/>
              </a:spcBef>
              <a:spcAft>
                <a:spcPts val="0"/>
              </a:spcAft>
              <a:buNone/>
            </a:pPr>
            <a:r>
              <a:rPr lang="en-US" sz="1600">
                <a:solidFill>
                  <a:schemeClr val="dk1"/>
                </a:solidFill>
                <a:highlight>
                  <a:srgbClr val="FFFFFF"/>
                </a:highlight>
              </a:rPr>
              <a:t>"Nous sommes très satisfaits du système. Toutes les exigences de ce grand et ambitieux projet sont amplement satisfaites. Un excellent partenariat et une collaboration axée sur les solutions est l'un des facteurs de succès ", a déclaré M. David Obenaus de DEW21, un partenaire du consortium StraBelDo. Une déclaration que la ville et Trilux approuvent pleinement. "Le système satisfait et dépasse pleinement la vision et les exigences d'origine", ajoute Meinolf Pflug.</a:t>
            </a:r>
            <a:endParaRPr sz="2100">
              <a:solidFill>
                <a:schemeClr val="dk1"/>
              </a:solidFill>
            </a:endParaRPr>
          </a:p>
        </p:txBody>
      </p:sp>
      <p:sp>
        <p:nvSpPr>
          <p:cNvPr id="472" name="Google Shape;472;p49"/>
          <p:cNvSpPr txBox="1"/>
          <p:nvPr/>
        </p:nvSpPr>
        <p:spPr>
          <a:xfrm>
            <a:off x="4286550" y="792475"/>
            <a:ext cx="33933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400">
                <a:solidFill>
                  <a:schemeClr val="dk1"/>
                </a:solidFill>
              </a:rPr>
              <a:t>Recommandations </a:t>
            </a:r>
            <a:r>
              <a:rPr b="1" lang="en-US" sz="1700">
                <a:solidFill>
                  <a:schemeClr val="dk1"/>
                </a:solidFil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p:nvPr/>
        </p:nvSpPr>
        <p:spPr>
          <a:xfrm>
            <a:off x="0" y="5138476"/>
            <a:ext cx="12192000" cy="1529862"/>
          </a:xfrm>
          <a:prstGeom prst="rect">
            <a:avLst/>
          </a:prstGeom>
          <a:gradFill>
            <a:gsLst>
              <a:gs pos="0">
                <a:srgbClr val="1E3DA5"/>
              </a:gs>
              <a:gs pos="52999">
                <a:srgbClr val="4B6EDD">
                  <a:alpha val="69803"/>
                </a:srgbClr>
              </a:gs>
              <a:gs pos="100000">
                <a:srgbClr val="476ADD">
                  <a:alpha val="6980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50"/>
          <p:cNvSpPr txBox="1"/>
          <p:nvPr/>
        </p:nvSpPr>
        <p:spPr>
          <a:xfrm>
            <a:off x="7649712" y="5569919"/>
            <a:ext cx="4117200" cy="379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67">
              <a:solidFill>
                <a:schemeClr val="lt1"/>
              </a:solidFill>
              <a:latin typeface="Arial"/>
              <a:ea typeface="Arial"/>
              <a:cs typeface="Arial"/>
              <a:sym typeface="Arial"/>
            </a:endParaRPr>
          </a:p>
        </p:txBody>
      </p:sp>
      <p:sp>
        <p:nvSpPr>
          <p:cNvPr id="479" name="Google Shape;479;p50"/>
          <p:cNvSpPr txBox="1"/>
          <p:nvPr/>
        </p:nvSpPr>
        <p:spPr>
          <a:xfrm>
            <a:off x="330725" y="2906825"/>
            <a:ext cx="5691900" cy="1416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300">
                <a:solidFill>
                  <a:schemeClr val="lt1"/>
                </a:solidFill>
              </a:rPr>
              <a:t>Smart flood detection system</a:t>
            </a:r>
            <a:endParaRPr b="1" sz="4700">
              <a:solidFill>
                <a:schemeClr val="lt1"/>
              </a:solidFill>
            </a:endParaRPr>
          </a:p>
        </p:txBody>
      </p:sp>
      <p:sp>
        <p:nvSpPr>
          <p:cNvPr id="480" name="Google Shape;480;p50"/>
          <p:cNvSpPr txBox="1"/>
          <p:nvPr/>
        </p:nvSpPr>
        <p:spPr>
          <a:xfrm>
            <a:off x="6495915" y="3619500"/>
            <a:ext cx="5319000" cy="554100"/>
          </a:xfrm>
          <a:prstGeom prst="rect">
            <a:avLst/>
          </a:prstGeom>
          <a:noFill/>
          <a:ln>
            <a:noFill/>
          </a:ln>
        </p:spPr>
        <p:txBody>
          <a:bodyPr anchorCtr="0" anchor="t" bIns="0" lIns="48000" spcFirstLastPara="1" rIns="24000" wrap="square" tIns="0">
            <a:spAutoFit/>
          </a:bodyPr>
          <a:lstStyle/>
          <a:p>
            <a:pPr indent="0" lvl="0" marL="0" marR="0" rtl="0" algn="r">
              <a:spcBef>
                <a:spcPts val="0"/>
              </a:spcBef>
              <a:spcAft>
                <a:spcPts val="0"/>
              </a:spcAft>
              <a:buNone/>
            </a:pPr>
            <a:r>
              <a:t/>
            </a:r>
            <a:endParaRPr sz="3600">
              <a:solidFill>
                <a:schemeClr val="lt1"/>
              </a:solidFill>
              <a:latin typeface="Arial"/>
              <a:ea typeface="Arial"/>
              <a:cs typeface="Arial"/>
              <a:sym typeface="Arial"/>
            </a:endParaRPr>
          </a:p>
        </p:txBody>
      </p:sp>
      <p:sp>
        <p:nvSpPr>
          <p:cNvPr id="481" name="Google Shape;481;p50"/>
          <p:cNvSpPr/>
          <p:nvPr/>
        </p:nvSpPr>
        <p:spPr>
          <a:xfrm>
            <a:off x="3693311" y="5719403"/>
            <a:ext cx="614782" cy="490480"/>
          </a:xfrm>
          <a:custGeom>
            <a:rect b="b" l="l" r="r" t="t"/>
            <a:pathLst>
              <a:path extrusionOk="0" h="3222968" w="322821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2" name="Google Shape;482;p50"/>
          <p:cNvSpPr/>
          <p:nvPr/>
        </p:nvSpPr>
        <p:spPr>
          <a:xfrm>
            <a:off x="5576576" y="5747544"/>
            <a:ext cx="592488" cy="434199"/>
          </a:xfrm>
          <a:custGeom>
            <a:rect b="b" l="l" r="r" t="t"/>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3" name="Google Shape;483;p50"/>
          <p:cNvSpPr/>
          <p:nvPr/>
        </p:nvSpPr>
        <p:spPr>
          <a:xfrm>
            <a:off x="6495915" y="5754267"/>
            <a:ext cx="592488" cy="420752"/>
          </a:xfrm>
          <a:custGeom>
            <a:rect b="b" l="l" r="r" t="t"/>
            <a:pathLst>
              <a:path extrusionOk="0" h="1440540" w="2028518">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50"/>
          <p:cNvSpPr/>
          <p:nvPr/>
        </p:nvSpPr>
        <p:spPr>
          <a:xfrm rot="5400000">
            <a:off x="4698963" y="5657253"/>
            <a:ext cx="486743" cy="614781"/>
          </a:xfrm>
          <a:custGeom>
            <a:rect b="b" l="l" r="r" t="t"/>
            <a:pathLst>
              <a:path extrusionOk="0" h="1665195" w="1318389">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50"/>
          <p:cNvSpPr txBox="1"/>
          <p:nvPr/>
        </p:nvSpPr>
        <p:spPr>
          <a:xfrm>
            <a:off x="6169075" y="180500"/>
            <a:ext cx="604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Projet de recherche scientifique</a:t>
            </a:r>
            <a:endParaRPr b="1" sz="4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1"/>
          <p:cNvSpPr txBox="1"/>
          <p:nvPr/>
        </p:nvSpPr>
        <p:spPr>
          <a:xfrm>
            <a:off x="835500" y="1759475"/>
            <a:ext cx="5552400" cy="427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D1D5DB"/>
                </a:solidFill>
                <a:latin typeface="Roboto"/>
                <a:ea typeface="Roboto"/>
                <a:cs typeface="Roboto"/>
                <a:sym typeface="Roboto"/>
              </a:rPr>
              <a:t>Dans un monde confronté aux défis croissants du changement climatique et de l'urbanisation rapide, la gestion efficace des inondations est devenue un impératif pour les collectivités du monde entier. Les inondations soudaines et les inondations fluviales sont des phénomènes météorologiques qui ne cessent de menacer la sécurité des résidents, l'intégrité des infrastructures et la stabilité économique des régions touchées. Pour répondre à ces défis, un projet novateur émerge : la détection automatique des inondations associée à la coupure automatique de l'électricité. Ce projet s'inscrit dans la vision des villes intelligentes et de la gestion proactive des catastrophes, visant à minimiser les risques, à garantir la sécurité des résidents et à réduire les conséquences néfastes des inondations. </a:t>
            </a:r>
            <a:endParaRPr b="1" sz="1900"/>
          </a:p>
        </p:txBody>
      </p:sp>
      <p:pic>
        <p:nvPicPr>
          <p:cNvPr id="491" name="Google Shape;491;p51"/>
          <p:cNvPicPr preferRelativeResize="0"/>
          <p:nvPr/>
        </p:nvPicPr>
        <p:blipFill>
          <a:blip r:embed="rId3">
            <a:alphaModFix/>
          </a:blip>
          <a:stretch>
            <a:fillRect/>
          </a:stretch>
        </p:blipFill>
        <p:spPr>
          <a:xfrm>
            <a:off x="6387898" y="1795800"/>
            <a:ext cx="5080302" cy="3647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idx="1" type="body"/>
          </p:nvPr>
        </p:nvSpPr>
        <p:spPr>
          <a:xfrm>
            <a:off x="887700" y="374300"/>
            <a:ext cx="10504200" cy="724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b="1" lang="en-US" sz="2600"/>
              <a:t>Principe de fonctionnement</a:t>
            </a:r>
            <a:endParaRPr b="1" sz="2600"/>
          </a:p>
        </p:txBody>
      </p:sp>
      <p:sp>
        <p:nvSpPr>
          <p:cNvPr id="498" name="Google Shape;498;p52"/>
          <p:cNvSpPr txBox="1"/>
          <p:nvPr/>
        </p:nvSpPr>
        <p:spPr>
          <a:xfrm>
            <a:off x="0" y="2349825"/>
            <a:ext cx="11261700" cy="39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Roboto"/>
                <a:ea typeface="Roboto"/>
                <a:cs typeface="Roboto"/>
                <a:sym typeface="Roboto"/>
              </a:rPr>
              <a:t>La détection automatique des inondations repose sur un ensemble de technologies de pointe et de capteurs spécialement conçus pour surveiller en temps réel les conditions météorologiques et hydrologiques. Ces capteurs mesurent des paramètres tels que les niveaux d'eau, les précipitations, les débits des cours d'eau et la pression atmosphérique. Ils sont programmés pour détecter des seuils critiques, des niveaux au-delà desquels la sécurité est menacée. Lorsque l'un de ces seuils est atteint, les capteurs génèrent automatiquement des alertes, transmettant des données numériques à un système de contrôle central.</a:t>
            </a:r>
            <a:endParaRPr b="1" sz="16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600">
                <a:solidFill>
                  <a:schemeClr val="dk1"/>
                </a:solidFill>
                <a:latin typeface="Roboto"/>
                <a:ea typeface="Roboto"/>
                <a:cs typeface="Roboto"/>
                <a:sym typeface="Roboto"/>
              </a:rPr>
              <a:t>Ce système de contrôle central évalue la situation en fonction des données reçues, déterminant la gravité de l'inondation et le risque qu'elle représente. Si l'inondation est susceptible de causer des dommages, des procédures d'urgence sont activées, telles que l'évacuation de zones à risque, la mobilisation de ressources de secours et la communication avec le public. En cas de menace pour le réseau électrique, des dispositifs de coupure d'électricité peuvent être activés sélectivement pour des zones spécifiques.</a:t>
            </a:r>
            <a:endParaRPr b="1" sz="16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sz="2500">
                <a:solidFill>
                  <a:schemeClr val="dk1"/>
                </a:solidFill>
                <a:latin typeface="Roboto"/>
                <a:ea typeface="Roboto"/>
                <a:cs typeface="Roboto"/>
                <a:sym typeface="Roboto"/>
              </a:rPr>
              <a:t>les capteurs utilisés </a:t>
            </a:r>
            <a:endParaRPr b="1" sz="6700">
              <a:solidFill>
                <a:schemeClr val="dk1"/>
              </a:solidFill>
            </a:endParaRPr>
          </a:p>
        </p:txBody>
      </p:sp>
      <p:sp>
        <p:nvSpPr>
          <p:cNvPr id="504" name="Google Shape;504;p53"/>
          <p:cNvSpPr txBox="1"/>
          <p:nvPr/>
        </p:nvSpPr>
        <p:spPr>
          <a:xfrm>
            <a:off x="1094563" y="2499475"/>
            <a:ext cx="46359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Roboto"/>
                <a:ea typeface="Roboto"/>
                <a:cs typeface="Roboto"/>
                <a:sym typeface="Roboto"/>
              </a:rPr>
              <a:t>dans une région sujette aux inondations fluviales, les capteurs de niveau d'eau et de débit peuvent être prioritaires. Dans une zone sujette aux inondations dues à des pluies torrentielles, les capteurs de précipitations peuvent être essentiels.</a:t>
            </a:r>
            <a:endParaRPr b="1" sz="1800">
              <a:solidFill>
                <a:schemeClr val="dk1"/>
              </a:solidFill>
            </a:endParaRPr>
          </a:p>
        </p:txBody>
      </p:sp>
      <p:grpSp>
        <p:nvGrpSpPr>
          <p:cNvPr id="505" name="Google Shape;505;p53"/>
          <p:cNvGrpSpPr/>
          <p:nvPr/>
        </p:nvGrpSpPr>
        <p:grpSpPr>
          <a:xfrm>
            <a:off x="1372550" y="1259339"/>
            <a:ext cx="4635842" cy="807861"/>
            <a:chOff x="1894817" y="4307149"/>
            <a:chExt cx="2806200" cy="807861"/>
          </a:xfrm>
        </p:grpSpPr>
        <p:sp>
          <p:nvSpPr>
            <p:cNvPr id="506" name="Google Shape;506;p53"/>
            <p:cNvSpPr txBox="1"/>
            <p:nvPr/>
          </p:nvSpPr>
          <p:spPr>
            <a:xfrm>
              <a:off x="1894817" y="4714810"/>
              <a:ext cx="2806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chemeClr val="dk1"/>
                </a:solidFill>
                <a:latin typeface="Roboto"/>
                <a:ea typeface="Roboto"/>
                <a:cs typeface="Roboto"/>
                <a:sym typeface="Roboto"/>
              </a:endParaRPr>
            </a:p>
          </p:txBody>
        </p:sp>
        <p:sp>
          <p:nvSpPr>
            <p:cNvPr id="507" name="Google Shape;507;p53"/>
            <p:cNvSpPr txBox="1"/>
            <p:nvPr/>
          </p:nvSpPr>
          <p:spPr>
            <a:xfrm>
              <a:off x="1985513" y="4307149"/>
              <a:ext cx="238086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1"/>
                  </a:solidFill>
                  <a:latin typeface="Arial"/>
                  <a:ea typeface="Arial"/>
                  <a:cs typeface="Arial"/>
                  <a:sym typeface="Arial"/>
                </a:rPr>
                <a:t>.  </a:t>
              </a:r>
              <a:endParaRPr sz="1600">
                <a:solidFill>
                  <a:schemeClr val="accent1"/>
                </a:solidFill>
                <a:latin typeface="Arial"/>
                <a:ea typeface="Arial"/>
                <a:cs typeface="Arial"/>
                <a:sym typeface="Arial"/>
              </a:endParaRPr>
            </a:p>
          </p:txBody>
        </p:sp>
      </p:grpSp>
      <p:pic>
        <p:nvPicPr>
          <p:cNvPr id="508" name="Google Shape;508;p53"/>
          <p:cNvPicPr preferRelativeResize="0"/>
          <p:nvPr/>
        </p:nvPicPr>
        <p:blipFill>
          <a:blip r:embed="rId3">
            <a:alphaModFix/>
          </a:blip>
          <a:stretch>
            <a:fillRect/>
          </a:stretch>
        </p:blipFill>
        <p:spPr>
          <a:xfrm>
            <a:off x="6560050" y="1216150"/>
            <a:ext cx="5479551" cy="374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b="1" lang="en-US" sz="2500">
                <a:solidFill>
                  <a:schemeClr val="dk1"/>
                </a:solidFill>
                <a:latin typeface="Roboto"/>
                <a:ea typeface="Roboto"/>
                <a:cs typeface="Roboto"/>
                <a:sym typeface="Roboto"/>
              </a:rPr>
              <a:t>les capteurs utilisés</a:t>
            </a:r>
            <a:endParaRPr/>
          </a:p>
        </p:txBody>
      </p:sp>
      <p:sp>
        <p:nvSpPr>
          <p:cNvPr id="514" name="Google Shape;514;p54"/>
          <p:cNvSpPr/>
          <p:nvPr/>
        </p:nvSpPr>
        <p:spPr>
          <a:xfrm>
            <a:off x="10647814" y="1552711"/>
            <a:ext cx="482094" cy="834300"/>
          </a:xfrm>
          <a:custGeom>
            <a:rect b="b" l="l" r="r" t="t"/>
            <a:pathLst>
              <a:path extrusionOk="0" h="3240000" w="1872208">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62626"/>
              </a:solidFill>
              <a:latin typeface="Arial"/>
              <a:ea typeface="Arial"/>
              <a:cs typeface="Arial"/>
              <a:sym typeface="Arial"/>
            </a:endParaRPr>
          </a:p>
        </p:txBody>
      </p:sp>
      <p:sp>
        <p:nvSpPr>
          <p:cNvPr id="515" name="Google Shape;515;p54"/>
          <p:cNvSpPr/>
          <p:nvPr/>
        </p:nvSpPr>
        <p:spPr>
          <a:xfrm>
            <a:off x="2754521" y="5469086"/>
            <a:ext cx="1053000" cy="836630"/>
          </a:xfrm>
          <a:custGeom>
            <a:rect b="b" l="l" r="r" t="t"/>
            <a:pathLst>
              <a:path extrusionOk="0" h="2574247" w="324000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62626"/>
              </a:solidFill>
              <a:latin typeface="Arial"/>
              <a:ea typeface="Arial"/>
              <a:cs typeface="Arial"/>
              <a:sym typeface="Arial"/>
            </a:endParaRPr>
          </a:p>
        </p:txBody>
      </p:sp>
      <p:sp>
        <p:nvSpPr>
          <p:cNvPr id="516" name="Google Shape;516;p54"/>
          <p:cNvSpPr txBox="1"/>
          <p:nvPr/>
        </p:nvSpPr>
        <p:spPr>
          <a:xfrm>
            <a:off x="626625" y="1623950"/>
            <a:ext cx="5587500" cy="4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Roboto"/>
                <a:ea typeface="Roboto"/>
                <a:cs typeface="Roboto"/>
                <a:sym typeface="Roboto"/>
              </a:rPr>
              <a:t>Les capteurs mentionnés ci-dessus mesurent divers paramètres environnementaux et liés aux conditions météorologiques, et les surveillent en permanence. Les données de ces capteurs sont constamment transmises à un contrôleur . Il vérifie les éventuelles irrégularités dans les mesures des capteurs et effectue les calculs associés. Il est également équipé d'un module Wi-Fi, ou d’une autre </a:t>
            </a:r>
            <a:r>
              <a:rPr b="1" lang="en-US" sz="1800">
                <a:solidFill>
                  <a:schemeClr val="dk1"/>
                </a:solidFill>
                <a:latin typeface="Roboto"/>
                <a:ea typeface="Roboto"/>
                <a:cs typeface="Roboto"/>
                <a:sym typeface="Roboto"/>
              </a:rPr>
              <a:t>réseau</a:t>
            </a:r>
            <a:r>
              <a:rPr b="1" lang="en-US" sz="1800">
                <a:solidFill>
                  <a:schemeClr val="dk1"/>
                </a:solidFill>
                <a:latin typeface="Roboto"/>
                <a:ea typeface="Roboto"/>
                <a:cs typeface="Roboto"/>
                <a:sym typeface="Roboto"/>
              </a:rPr>
              <a:t>, ce qui lui permet d'envoyer les données des capteurs à une plateforme IoT à distance en utilisant les protocoles IoT via la connexion à ce réseau.</a:t>
            </a:r>
            <a:endParaRPr b="1" sz="2000">
              <a:solidFill>
                <a:schemeClr val="dk1"/>
              </a:solidFill>
            </a:endParaRPr>
          </a:p>
        </p:txBody>
      </p:sp>
      <p:pic>
        <p:nvPicPr>
          <p:cNvPr id="517" name="Google Shape;517;p54"/>
          <p:cNvPicPr preferRelativeResize="0"/>
          <p:nvPr/>
        </p:nvPicPr>
        <p:blipFill>
          <a:blip r:embed="rId3">
            <a:alphaModFix/>
          </a:blip>
          <a:stretch>
            <a:fillRect/>
          </a:stretch>
        </p:blipFill>
        <p:spPr>
          <a:xfrm>
            <a:off x="6945025" y="3218250"/>
            <a:ext cx="4577800" cy="2717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5"/>
          <p:cNvSpPr txBox="1"/>
          <p:nvPr/>
        </p:nvSpPr>
        <p:spPr>
          <a:xfrm>
            <a:off x="278500" y="1009550"/>
            <a:ext cx="9939000" cy="585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Le réseau de capteurs est généralement connecté à un réseau de communication, qui peut inclure diverses technologies telles que :</a:t>
            </a:r>
            <a:endParaRPr b="1" sz="15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330200" lvl="0" marL="457200" rtl="0" algn="l">
              <a:lnSpc>
                <a:spcPct val="115000"/>
              </a:lnSpc>
              <a:spcBef>
                <a:spcPts val="150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Réseaux Wi-Fi : Les capteurs peuvent être connectés à des réseaux Wi-Fi locaux, ce qui leur permet de communiquer avec un point d'accès Wi-Fi central. Cependant, la portée du Wi-Fi est limitée, ce qui peut nécessiter un déploiement étendu de points d'accès.</a:t>
            </a:r>
            <a:endParaRPr b="1" sz="16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t/>
            </a:r>
            <a:endParaRPr b="1" sz="1600">
              <a:solidFill>
                <a:schemeClr val="dk1"/>
              </a:solidFill>
              <a:latin typeface="Roboto"/>
              <a:ea typeface="Roboto"/>
              <a:cs typeface="Roboto"/>
              <a:sym typeface="Roboto"/>
            </a:endParaRPr>
          </a:p>
          <a:p>
            <a:pPr indent="-330200" lvl="0" marL="457200" rtl="0" algn="l">
              <a:lnSpc>
                <a:spcPct val="115000"/>
              </a:lnSpc>
              <a:spcBef>
                <a:spcPts val="150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Réseaux 4G/5G : Les capteurs peuvent être équipés de modules de communication 4G/5G pour se connecter à Internet via des réseaux de téléphonie mobile. Cela offre une couverture plus large et est particulièrement adapté aux zones éloignées.</a:t>
            </a:r>
            <a:endParaRPr b="1" sz="16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t/>
            </a:r>
            <a:endParaRPr b="1" sz="1600">
              <a:solidFill>
                <a:schemeClr val="dk1"/>
              </a:solidFill>
              <a:latin typeface="Roboto"/>
              <a:ea typeface="Roboto"/>
              <a:cs typeface="Roboto"/>
              <a:sym typeface="Roboto"/>
            </a:endParaRPr>
          </a:p>
          <a:p>
            <a:pPr indent="-330200" lvl="0" marL="457200" rtl="0" algn="l">
              <a:lnSpc>
                <a:spcPct val="115000"/>
              </a:lnSpc>
              <a:spcBef>
                <a:spcPts val="150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Réseaux Satellite : Dans les zones éloignées ou isolées, les capteurs peuvent utiliser des communications par satellite pour transmettre leurs données.</a:t>
            </a:r>
            <a:endParaRPr b="1" sz="16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b="1" lang="en-US" sz="1600">
                <a:solidFill>
                  <a:schemeClr val="dk1"/>
                </a:solidFill>
                <a:latin typeface="Roboto"/>
                <a:ea typeface="Roboto"/>
                <a:cs typeface="Roboto"/>
                <a:sym typeface="Roboto"/>
              </a:rPr>
              <a:t>Une fois que les capteurs ont collecté des données, ils les transmettent via le réseau de communication au système de contrôle central.</a:t>
            </a:r>
            <a:endParaRPr b="1" sz="2000">
              <a:solidFill>
                <a:schemeClr val="dk1"/>
              </a:solidFill>
              <a:latin typeface="Roboto"/>
              <a:ea typeface="Roboto"/>
              <a:cs typeface="Roboto"/>
              <a:sym typeface="Roboto"/>
            </a:endParaRPr>
          </a:p>
          <a:p>
            <a:pPr indent="0" lvl="0" marL="0" rtl="0" algn="l">
              <a:spcBef>
                <a:spcPts val="1500"/>
              </a:spcBef>
              <a:spcAft>
                <a:spcPts val="0"/>
              </a:spcAft>
              <a:buNone/>
            </a:pPr>
            <a:r>
              <a:t/>
            </a:r>
            <a:endParaRPr b="1" sz="15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0" y="5310520"/>
            <a:ext cx="12192000" cy="9234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400">
                <a:solidFill>
                  <a:schemeClr val="lt1"/>
                </a:solidFill>
                <a:latin typeface="Times New Roman"/>
                <a:ea typeface="Times New Roman"/>
                <a:cs typeface="Times New Roman"/>
                <a:sym typeface="Times New Roman"/>
              </a:rPr>
              <a:t>Les projets de SMART CITIES</a:t>
            </a:r>
            <a:endParaRPr/>
          </a:p>
        </p:txBody>
      </p:sp>
      <p:grpSp>
        <p:nvGrpSpPr>
          <p:cNvPr id="123" name="Google Shape;123;p29"/>
          <p:cNvGrpSpPr/>
          <p:nvPr/>
        </p:nvGrpSpPr>
        <p:grpSpPr>
          <a:xfrm>
            <a:off x="1438670" y="757180"/>
            <a:ext cx="4158701" cy="1655997"/>
            <a:chOff x="2898066" y="439125"/>
            <a:chExt cx="4158701" cy="1655997"/>
          </a:xfrm>
        </p:grpSpPr>
        <p:grpSp>
          <p:nvGrpSpPr>
            <p:cNvPr id="124" name="Google Shape;124;p29"/>
            <p:cNvGrpSpPr/>
            <p:nvPr/>
          </p:nvGrpSpPr>
          <p:grpSpPr>
            <a:xfrm>
              <a:off x="3957767" y="439125"/>
              <a:ext cx="3099000" cy="1655997"/>
              <a:chOff x="3957767" y="480793"/>
              <a:chExt cx="3099000" cy="1655997"/>
            </a:xfrm>
          </p:grpSpPr>
          <p:sp>
            <p:nvSpPr>
              <p:cNvPr id="125" name="Google Shape;125;p29"/>
              <p:cNvSpPr txBox="1"/>
              <p:nvPr/>
            </p:nvSpPr>
            <p:spPr>
              <a:xfrm>
                <a:off x="3957767" y="905290"/>
                <a:ext cx="3099000" cy="1231500"/>
              </a:xfrm>
              <a:prstGeom prst="rect">
                <a:avLst/>
              </a:prstGeom>
              <a:noFill/>
              <a:ln>
                <a:noFill/>
              </a:ln>
            </p:spPr>
            <p:txBody>
              <a:bodyPr anchorCtr="0" anchor="t" bIns="45700" lIns="91425" spcFirstLastPara="1" rIns="91425" wrap="square" tIns="45700">
                <a:spAutoFit/>
              </a:bodyPr>
              <a:lstStyle/>
              <a:p>
                <a:pPr indent="0" lvl="0" marL="0" rtl="0" algn="l">
                  <a:lnSpc>
                    <a:spcPct val="79411"/>
                  </a:lnSpc>
                  <a:spcBef>
                    <a:spcPts val="0"/>
                  </a:spcBef>
                  <a:spcAft>
                    <a:spcPts val="0"/>
                  </a:spcAft>
                  <a:buSzPts val="1100"/>
                  <a:buNone/>
                </a:pPr>
                <a:r>
                  <a:rPr b="1" lang="en-US" sz="1600">
                    <a:solidFill>
                      <a:srgbClr val="FFFFFF"/>
                    </a:solidFill>
                    <a:highlight>
                      <a:schemeClr val="dk1"/>
                    </a:highlight>
                  </a:rPr>
                  <a:t>Smart City Dortmund | 30.000 réverbères intelligents</a:t>
                </a:r>
                <a:endParaRPr b="1" sz="1600">
                  <a:solidFill>
                    <a:srgbClr val="FFFFFF"/>
                  </a:solidFill>
                  <a:highlight>
                    <a:schemeClr val="dk1"/>
                  </a:highlight>
                </a:endParaRPr>
              </a:p>
              <a:p>
                <a:pPr indent="0" lvl="0" marL="0" rtl="0" algn="ctr">
                  <a:lnSpc>
                    <a:spcPct val="79411"/>
                  </a:lnSpc>
                  <a:spcBef>
                    <a:spcPts val="600"/>
                  </a:spcBef>
                  <a:spcAft>
                    <a:spcPts val="0"/>
                  </a:spcAft>
                  <a:buClr>
                    <a:schemeClr val="dk1"/>
                  </a:buClr>
                  <a:buSzPts val="1100"/>
                  <a:buFont typeface="Arial"/>
                  <a:buNone/>
                </a:pPr>
                <a:r>
                  <a:t/>
                </a:r>
                <a:endParaRPr b="1" sz="1600">
                  <a:solidFill>
                    <a:srgbClr val="FFFFFF"/>
                  </a:solidFill>
                  <a:highlight>
                    <a:schemeClr val="dk1"/>
                  </a:highlight>
                </a:endParaRPr>
              </a:p>
              <a:p>
                <a:pPr indent="0" lvl="0" marL="0" marR="0" rtl="0" algn="l">
                  <a:spcBef>
                    <a:spcPts val="600"/>
                  </a:spcBef>
                  <a:spcAft>
                    <a:spcPts val="0"/>
                  </a:spcAft>
                  <a:buNone/>
                </a:pPr>
                <a:r>
                  <a:t/>
                </a:r>
                <a:endParaRPr b="1" sz="1600">
                  <a:solidFill>
                    <a:schemeClr val="lt1"/>
                  </a:solidFill>
                </a:endParaRPr>
              </a:p>
            </p:txBody>
          </p:sp>
          <p:sp>
            <p:nvSpPr>
              <p:cNvPr id="126" name="Google Shape;126;p29"/>
              <p:cNvSpPr txBox="1"/>
              <p:nvPr/>
            </p:nvSpPr>
            <p:spPr>
              <a:xfrm>
                <a:off x="3957767" y="480793"/>
                <a:ext cx="3099000" cy="5232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Commercial</a:t>
                </a:r>
                <a:endParaRPr b="1" sz="2700">
                  <a:solidFill>
                    <a:schemeClr val="lt1"/>
                  </a:solidFill>
                  <a:latin typeface="Arial"/>
                  <a:ea typeface="Arial"/>
                  <a:cs typeface="Arial"/>
                  <a:sym typeface="Arial"/>
                </a:endParaRPr>
              </a:p>
            </p:txBody>
          </p:sp>
        </p:grpSp>
        <p:sp>
          <p:nvSpPr>
            <p:cNvPr id="127" name="Google Shape;127;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01</a:t>
              </a:r>
              <a:endParaRPr b="1" sz="6000">
                <a:solidFill>
                  <a:schemeClr val="accent1"/>
                </a:solidFill>
                <a:latin typeface="Arial"/>
                <a:ea typeface="Arial"/>
                <a:cs typeface="Arial"/>
                <a:sym typeface="Arial"/>
              </a:endParaRPr>
            </a:p>
          </p:txBody>
        </p:sp>
      </p:grpSp>
      <p:grpSp>
        <p:nvGrpSpPr>
          <p:cNvPr id="128" name="Google Shape;128;p29"/>
          <p:cNvGrpSpPr/>
          <p:nvPr/>
        </p:nvGrpSpPr>
        <p:grpSpPr>
          <a:xfrm>
            <a:off x="6594613" y="757180"/>
            <a:ext cx="4741981" cy="1135579"/>
            <a:chOff x="2898066" y="439125"/>
            <a:chExt cx="4574831" cy="1135579"/>
          </a:xfrm>
        </p:grpSpPr>
        <p:grpSp>
          <p:nvGrpSpPr>
            <p:cNvPr id="129" name="Google Shape;129;p29"/>
            <p:cNvGrpSpPr/>
            <p:nvPr/>
          </p:nvGrpSpPr>
          <p:grpSpPr>
            <a:xfrm>
              <a:off x="3957755" y="439125"/>
              <a:ext cx="3515142" cy="793795"/>
              <a:chOff x="3957755" y="480793"/>
              <a:chExt cx="3515142" cy="793795"/>
            </a:xfrm>
          </p:grpSpPr>
          <p:sp>
            <p:nvSpPr>
              <p:cNvPr id="130" name="Google Shape;130;p29"/>
              <p:cNvSpPr txBox="1"/>
              <p:nvPr/>
            </p:nvSpPr>
            <p:spPr>
              <a:xfrm>
                <a:off x="3957755" y="905288"/>
                <a:ext cx="3515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800">
                    <a:solidFill>
                      <a:schemeClr val="lt1"/>
                    </a:solidFill>
                  </a:rPr>
                  <a:t>Smart flood detection system</a:t>
                </a:r>
                <a:endParaRPr sz="200">
                  <a:solidFill>
                    <a:schemeClr val="lt1"/>
                  </a:solidFill>
                  <a:latin typeface="Arial"/>
                  <a:ea typeface="Arial"/>
                  <a:cs typeface="Arial"/>
                  <a:sym typeface="Arial"/>
                </a:endParaRPr>
              </a:p>
            </p:txBody>
          </p:sp>
          <p:sp>
            <p:nvSpPr>
              <p:cNvPr id="131" name="Google Shape;131;p29"/>
              <p:cNvSpPr txBox="1"/>
              <p:nvPr/>
            </p:nvSpPr>
            <p:spPr>
              <a:xfrm>
                <a:off x="3957766" y="480793"/>
                <a:ext cx="3515131" cy="461665"/>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Recherche Scientifique</a:t>
                </a:r>
                <a:endParaRPr/>
              </a:p>
            </p:txBody>
          </p:sp>
        </p:grpSp>
        <p:sp>
          <p:nvSpPr>
            <p:cNvPr id="132" name="Google Shape;132;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02</a:t>
              </a:r>
              <a:endParaRPr b="1" sz="6000">
                <a:solidFill>
                  <a:schemeClr val="accent1"/>
                </a:solidFill>
                <a:latin typeface="Arial"/>
                <a:ea typeface="Arial"/>
                <a:cs typeface="Arial"/>
                <a:sym typeface="Arial"/>
              </a:endParaRPr>
            </a:p>
          </p:txBody>
        </p:sp>
      </p:grpSp>
      <p:grpSp>
        <p:nvGrpSpPr>
          <p:cNvPr id="133" name="Google Shape;133;p29"/>
          <p:cNvGrpSpPr/>
          <p:nvPr/>
        </p:nvGrpSpPr>
        <p:grpSpPr>
          <a:xfrm>
            <a:off x="1438670" y="2609314"/>
            <a:ext cx="4158717" cy="1135579"/>
            <a:chOff x="2898066" y="439125"/>
            <a:chExt cx="4158717" cy="1135579"/>
          </a:xfrm>
        </p:grpSpPr>
        <p:grpSp>
          <p:nvGrpSpPr>
            <p:cNvPr id="134" name="Google Shape;134;p29"/>
            <p:cNvGrpSpPr/>
            <p:nvPr/>
          </p:nvGrpSpPr>
          <p:grpSpPr>
            <a:xfrm>
              <a:off x="3957767" y="439125"/>
              <a:ext cx="3099016" cy="839997"/>
              <a:chOff x="3957767" y="480793"/>
              <a:chExt cx="3099016" cy="839997"/>
            </a:xfrm>
          </p:grpSpPr>
          <p:sp>
            <p:nvSpPr>
              <p:cNvPr id="135" name="Google Shape;135;p29"/>
              <p:cNvSpPr txBox="1"/>
              <p:nvPr/>
            </p:nvSpPr>
            <p:spPr>
              <a:xfrm>
                <a:off x="3957767" y="905290"/>
                <a:ext cx="30990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chemeClr val="lt1"/>
                    </a:solidFill>
                  </a:rPr>
                  <a:t>Poubelles intelligentes</a:t>
                </a:r>
                <a:endParaRPr b="1" sz="2100">
                  <a:solidFill>
                    <a:schemeClr val="lt1"/>
                  </a:solidFill>
                </a:endParaRPr>
              </a:p>
            </p:txBody>
          </p:sp>
          <p:sp>
            <p:nvSpPr>
              <p:cNvPr id="136" name="Google Shape;136;p29"/>
              <p:cNvSpPr txBox="1"/>
              <p:nvPr/>
            </p:nvSpPr>
            <p:spPr>
              <a:xfrm>
                <a:off x="3957767" y="480793"/>
                <a:ext cx="3099016"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Universitaire</a:t>
                </a:r>
                <a:endParaRPr/>
              </a:p>
            </p:txBody>
          </p:sp>
        </p:grpSp>
        <p:sp>
          <p:nvSpPr>
            <p:cNvPr id="137" name="Google Shape;137;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03</a:t>
              </a:r>
              <a:endParaRPr b="1" sz="6000">
                <a:solidFill>
                  <a:schemeClr val="accent1"/>
                </a:solidFill>
                <a:latin typeface="Arial"/>
                <a:ea typeface="Arial"/>
                <a:cs typeface="Arial"/>
                <a:sym typeface="Arial"/>
              </a:endParaRPr>
            </a:p>
          </p:txBody>
        </p:sp>
      </p:grpSp>
      <p:grpSp>
        <p:nvGrpSpPr>
          <p:cNvPr id="138" name="Google Shape;138;p29"/>
          <p:cNvGrpSpPr/>
          <p:nvPr/>
        </p:nvGrpSpPr>
        <p:grpSpPr>
          <a:xfrm>
            <a:off x="6594613" y="2609314"/>
            <a:ext cx="4357913" cy="1135579"/>
            <a:chOff x="2898066" y="439125"/>
            <a:chExt cx="4357913" cy="1135579"/>
          </a:xfrm>
        </p:grpSpPr>
        <p:grpSp>
          <p:nvGrpSpPr>
            <p:cNvPr id="139" name="Google Shape;139;p29"/>
            <p:cNvGrpSpPr/>
            <p:nvPr/>
          </p:nvGrpSpPr>
          <p:grpSpPr>
            <a:xfrm>
              <a:off x="3957767" y="439125"/>
              <a:ext cx="3298212" cy="1070986"/>
              <a:chOff x="3957767" y="480793"/>
              <a:chExt cx="3298212" cy="1070986"/>
            </a:xfrm>
          </p:grpSpPr>
          <p:sp>
            <p:nvSpPr>
              <p:cNvPr id="140" name="Google Shape;140;p29"/>
              <p:cNvSpPr txBox="1"/>
              <p:nvPr/>
            </p:nvSpPr>
            <p:spPr>
              <a:xfrm>
                <a:off x="3957779" y="905279"/>
                <a:ext cx="3298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rPr>
                  <a:t>Smart Pedestrian and Vehicle Safety System</a:t>
                </a:r>
                <a:endParaRPr b="1" sz="1800">
                  <a:solidFill>
                    <a:schemeClr val="lt1"/>
                  </a:solidFill>
                </a:endParaRPr>
              </a:p>
            </p:txBody>
          </p:sp>
          <p:sp>
            <p:nvSpPr>
              <p:cNvPr id="141" name="Google Shape;141;p29"/>
              <p:cNvSpPr txBox="1"/>
              <p:nvPr/>
            </p:nvSpPr>
            <p:spPr>
              <a:xfrm>
                <a:off x="3957767" y="480793"/>
                <a:ext cx="3099016"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Innovant</a:t>
                </a:r>
                <a:endParaRPr b="1" sz="2700">
                  <a:solidFill>
                    <a:schemeClr val="lt1"/>
                  </a:solidFill>
                  <a:latin typeface="Arial"/>
                  <a:ea typeface="Arial"/>
                  <a:cs typeface="Arial"/>
                  <a:sym typeface="Arial"/>
                </a:endParaRPr>
              </a:p>
            </p:txBody>
          </p:sp>
        </p:grpSp>
        <p:sp>
          <p:nvSpPr>
            <p:cNvPr id="142" name="Google Shape;142;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04</a:t>
              </a:r>
              <a:endParaRPr b="1" sz="6000">
                <a:solidFill>
                  <a:schemeClr val="accen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p:nvPr/>
        </p:nvSpPr>
        <p:spPr>
          <a:xfrm>
            <a:off x="646094" y="1828800"/>
            <a:ext cx="3901012" cy="3190461"/>
          </a:xfrm>
          <a:prstGeom prst="frame">
            <a:avLst>
              <a:gd fmla="val 2531" name="adj1"/>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56"/>
          <p:cNvSpPr/>
          <p:nvPr/>
        </p:nvSpPr>
        <p:spPr>
          <a:xfrm>
            <a:off x="5117400" y="439950"/>
            <a:ext cx="5657100" cy="7206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2000">
                <a:solidFill>
                  <a:schemeClr val="dk1"/>
                </a:solidFill>
                <a:latin typeface="Roboto"/>
                <a:ea typeface="Roboto"/>
                <a:cs typeface="Roboto"/>
                <a:sym typeface="Roboto"/>
              </a:rPr>
              <a:t>In</a:t>
            </a:r>
            <a:r>
              <a:rPr b="1" lang="en-US" sz="2100">
                <a:solidFill>
                  <a:schemeClr val="dk1"/>
                </a:solidFill>
                <a:latin typeface="Roboto"/>
                <a:ea typeface="Roboto"/>
                <a:cs typeface="Roboto"/>
                <a:sym typeface="Roboto"/>
              </a:rPr>
              <a:t>tégration de la Coupure d'Électricité</a:t>
            </a:r>
            <a:endParaRPr b="1" sz="2300"/>
          </a:p>
        </p:txBody>
      </p:sp>
      <p:sp>
        <p:nvSpPr>
          <p:cNvPr id="530" name="Google Shape;530;p56"/>
          <p:cNvSpPr txBox="1"/>
          <p:nvPr/>
        </p:nvSpPr>
        <p:spPr>
          <a:xfrm>
            <a:off x="5117400" y="4258800"/>
            <a:ext cx="6771300" cy="354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b="1" sz="1700">
              <a:solidFill>
                <a:schemeClr val="dk1"/>
              </a:solidFill>
              <a:latin typeface="Roboto"/>
              <a:ea typeface="Roboto"/>
              <a:cs typeface="Roboto"/>
              <a:sym typeface="Roboto"/>
            </a:endParaRPr>
          </a:p>
        </p:txBody>
      </p:sp>
      <p:sp>
        <p:nvSpPr>
          <p:cNvPr id="531" name="Google Shape;531;p56"/>
          <p:cNvSpPr txBox="1"/>
          <p:nvPr/>
        </p:nvSpPr>
        <p:spPr>
          <a:xfrm>
            <a:off x="4873700" y="1939525"/>
            <a:ext cx="5535300" cy="2259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600">
                <a:solidFill>
                  <a:schemeClr val="dk1"/>
                </a:solidFill>
                <a:latin typeface="Roboto"/>
                <a:ea typeface="Roboto"/>
                <a:cs typeface="Roboto"/>
                <a:sym typeface="Roboto"/>
              </a:rPr>
              <a:t>Les dispositifs de coupure d'électricité peuvent être équipés de connectivité IoT, ce qui leur permet de se connecter à un réseau local ou à Internet.</a:t>
            </a:r>
            <a:endParaRPr b="1" sz="21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b="1" lang="en-US" sz="1600">
                <a:solidFill>
                  <a:schemeClr val="dk1"/>
                </a:solidFill>
                <a:latin typeface="Roboto"/>
                <a:ea typeface="Roboto"/>
                <a:cs typeface="Roboto"/>
                <a:sym typeface="Roboto"/>
              </a:rPr>
              <a:t>Le contrôleur responsable de  détection des inondations envoie un signal à ces dispositifs de commutation lorsque des seuils prédéfinis sont atteints ou que des conditions d'inondation sont détectées.</a:t>
            </a:r>
            <a:endParaRPr b="1" sz="2100">
              <a:solidFill>
                <a:schemeClr val="dk1"/>
              </a:solidFill>
            </a:endParaRPr>
          </a:p>
          <a:p>
            <a:pPr indent="0" lvl="0" marL="0" marR="0" rtl="0" algn="r">
              <a:spcBef>
                <a:spcPts val="0"/>
              </a:spcBef>
              <a:spcAft>
                <a:spcPts val="0"/>
              </a:spcAft>
              <a:buNone/>
            </a:pPr>
            <a:r>
              <a:t/>
            </a:r>
            <a:endParaRPr sz="1200">
              <a:solidFill>
                <a:srgbClr val="3F3F3F"/>
              </a:solidFill>
            </a:endParaRPr>
          </a:p>
        </p:txBody>
      </p:sp>
      <p:pic>
        <p:nvPicPr>
          <p:cNvPr id="532" name="Google Shape;532;p56"/>
          <p:cNvPicPr preferRelativeResize="0"/>
          <p:nvPr>
            <p:ph idx="2" type="pic"/>
          </p:nvPr>
        </p:nvPicPr>
        <p:blipFill rotWithShape="1">
          <a:blip r:embed="rId3">
            <a:alphaModFix/>
          </a:blip>
          <a:srcRect b="7030" l="0" r="0" t="7021"/>
          <a:stretch/>
        </p:blipFill>
        <p:spPr>
          <a:xfrm>
            <a:off x="646094" y="1"/>
            <a:ext cx="3901012" cy="1649896"/>
          </a:xfrm>
          <a:prstGeom prst="rect">
            <a:avLst/>
          </a:prstGeom>
          <a:solidFill>
            <a:srgbClr val="F2F2F2"/>
          </a:solidFill>
          <a:ln>
            <a:noFill/>
          </a:ln>
        </p:spPr>
      </p:pic>
      <p:pic>
        <p:nvPicPr>
          <p:cNvPr id="533" name="Google Shape;533;p56"/>
          <p:cNvPicPr preferRelativeResize="0"/>
          <p:nvPr>
            <p:ph idx="3" type="pic"/>
          </p:nvPr>
        </p:nvPicPr>
        <p:blipFill rotWithShape="1">
          <a:blip r:embed="rId3">
            <a:alphaModFix/>
          </a:blip>
          <a:srcRect b="7030" l="0" r="0" t="7021"/>
          <a:stretch/>
        </p:blipFill>
        <p:spPr>
          <a:xfrm>
            <a:off x="646094" y="5208103"/>
            <a:ext cx="3901012" cy="1649896"/>
          </a:xfrm>
          <a:prstGeom prst="rect">
            <a:avLst/>
          </a:prstGeom>
          <a:solidFill>
            <a:srgbClr val="F2F2F2"/>
          </a:solidFill>
          <a:ln>
            <a:noFill/>
          </a:ln>
        </p:spPr>
      </p:pic>
      <p:pic>
        <p:nvPicPr>
          <p:cNvPr id="534" name="Google Shape;534;p56"/>
          <p:cNvPicPr preferRelativeResize="0"/>
          <p:nvPr/>
        </p:nvPicPr>
        <p:blipFill>
          <a:blip r:embed="rId4">
            <a:alphaModFix/>
          </a:blip>
          <a:stretch>
            <a:fillRect/>
          </a:stretch>
        </p:blipFill>
        <p:spPr>
          <a:xfrm>
            <a:off x="404600" y="1600200"/>
            <a:ext cx="4142500" cy="4039375"/>
          </a:xfrm>
          <a:prstGeom prst="rect">
            <a:avLst/>
          </a:prstGeom>
          <a:noFill/>
          <a:ln>
            <a:noFill/>
          </a:ln>
        </p:spPr>
      </p:pic>
      <p:pic>
        <p:nvPicPr>
          <p:cNvPr id="535" name="Google Shape;535;p56"/>
          <p:cNvPicPr preferRelativeResize="0"/>
          <p:nvPr/>
        </p:nvPicPr>
        <p:blipFill>
          <a:blip r:embed="rId5">
            <a:alphaModFix/>
          </a:blip>
          <a:stretch>
            <a:fillRect/>
          </a:stretch>
        </p:blipFill>
        <p:spPr>
          <a:xfrm>
            <a:off x="7049300" y="3990250"/>
            <a:ext cx="4769425" cy="2506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57"/>
          <p:cNvGrpSpPr/>
          <p:nvPr/>
        </p:nvGrpSpPr>
        <p:grpSpPr>
          <a:xfrm>
            <a:off x="4432655" y="1900761"/>
            <a:ext cx="3917201" cy="3921189"/>
            <a:chOff x="2599015" y="1672344"/>
            <a:chExt cx="3917201" cy="3921189"/>
          </a:xfrm>
        </p:grpSpPr>
        <p:grpSp>
          <p:nvGrpSpPr>
            <p:cNvPr id="541" name="Google Shape;541;p57"/>
            <p:cNvGrpSpPr/>
            <p:nvPr/>
          </p:nvGrpSpPr>
          <p:grpSpPr>
            <a:xfrm>
              <a:off x="3873392" y="1672344"/>
              <a:ext cx="1368447" cy="3921189"/>
              <a:chOff x="3887776" y="1781204"/>
              <a:chExt cx="1368447" cy="3921189"/>
            </a:xfrm>
          </p:grpSpPr>
          <p:sp>
            <p:nvSpPr>
              <p:cNvPr id="542" name="Google Shape;542;p57"/>
              <p:cNvSpPr/>
              <p:nvPr/>
            </p:nvSpPr>
            <p:spPr>
              <a:xfrm>
                <a:off x="3887923" y="1781204"/>
                <a:ext cx="1368300" cy="1368300"/>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543" name="Google Shape;543;p57"/>
              <p:cNvSpPr/>
              <p:nvPr/>
            </p:nvSpPr>
            <p:spPr>
              <a:xfrm rot="10800000">
                <a:off x="3887776" y="4334093"/>
                <a:ext cx="1368300" cy="1368300"/>
              </a:xfrm>
              <a:prstGeom prst="up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nvGrpSpPr>
            <p:cNvPr id="544" name="Google Shape;544;p57"/>
            <p:cNvGrpSpPr/>
            <p:nvPr/>
          </p:nvGrpSpPr>
          <p:grpSpPr>
            <a:xfrm>
              <a:off x="2599015" y="2941174"/>
              <a:ext cx="3917201" cy="1368448"/>
              <a:chOff x="2527007" y="3212828"/>
              <a:chExt cx="3917201" cy="1368448"/>
            </a:xfrm>
          </p:grpSpPr>
          <p:sp>
            <p:nvSpPr>
              <p:cNvPr id="545" name="Google Shape;545;p57"/>
              <p:cNvSpPr/>
              <p:nvPr/>
            </p:nvSpPr>
            <p:spPr>
              <a:xfrm rot="5400000">
                <a:off x="5075908" y="3212976"/>
                <a:ext cx="1368300" cy="1368300"/>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546" name="Google Shape;546;p57"/>
              <p:cNvSpPr/>
              <p:nvPr/>
            </p:nvSpPr>
            <p:spPr>
              <a:xfrm rot="-5400000">
                <a:off x="2527007" y="3212828"/>
                <a:ext cx="1368300" cy="1368300"/>
              </a:xfrm>
              <a:prstGeom prst="up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sp>
        <p:nvSpPr>
          <p:cNvPr id="547" name="Google Shape;547;p57"/>
          <p:cNvSpPr/>
          <p:nvPr/>
        </p:nvSpPr>
        <p:spPr>
          <a:xfrm>
            <a:off x="5887197" y="3357297"/>
            <a:ext cx="1008000" cy="10080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548" name="Google Shape;548;p57"/>
          <p:cNvSpPr txBox="1"/>
          <p:nvPr/>
        </p:nvSpPr>
        <p:spPr>
          <a:xfrm>
            <a:off x="6107852" y="230517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1</a:t>
            </a:r>
            <a:endParaRPr b="1" sz="2000">
              <a:solidFill>
                <a:schemeClr val="lt1"/>
              </a:solidFill>
              <a:latin typeface="Arial"/>
              <a:ea typeface="Arial"/>
              <a:cs typeface="Arial"/>
              <a:sym typeface="Arial"/>
            </a:endParaRPr>
          </a:p>
        </p:txBody>
      </p:sp>
      <p:sp>
        <p:nvSpPr>
          <p:cNvPr id="549" name="Google Shape;549;p57"/>
          <p:cNvSpPr txBox="1"/>
          <p:nvPr/>
        </p:nvSpPr>
        <p:spPr>
          <a:xfrm>
            <a:off x="7423012" y="3607592"/>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2</a:t>
            </a:r>
            <a:endParaRPr b="1" sz="2000">
              <a:solidFill>
                <a:schemeClr val="lt1"/>
              </a:solidFill>
              <a:latin typeface="Arial"/>
              <a:ea typeface="Arial"/>
              <a:cs typeface="Arial"/>
              <a:sym typeface="Arial"/>
            </a:endParaRPr>
          </a:p>
        </p:txBody>
      </p:sp>
      <p:sp>
        <p:nvSpPr>
          <p:cNvPr id="550" name="Google Shape;550;p57"/>
          <p:cNvSpPr txBox="1"/>
          <p:nvPr/>
        </p:nvSpPr>
        <p:spPr>
          <a:xfrm>
            <a:off x="6122238" y="4936809"/>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3</a:t>
            </a:r>
            <a:endParaRPr b="1" sz="2000">
              <a:solidFill>
                <a:schemeClr val="lt1"/>
              </a:solidFill>
              <a:latin typeface="Arial"/>
              <a:ea typeface="Arial"/>
              <a:cs typeface="Arial"/>
              <a:sym typeface="Arial"/>
            </a:endParaRPr>
          </a:p>
        </p:txBody>
      </p:sp>
      <p:sp>
        <p:nvSpPr>
          <p:cNvPr id="551" name="Google Shape;551;p57"/>
          <p:cNvSpPr txBox="1"/>
          <p:nvPr/>
        </p:nvSpPr>
        <p:spPr>
          <a:xfrm>
            <a:off x="4821462" y="360759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4</a:t>
            </a:r>
            <a:endParaRPr b="1" sz="2000">
              <a:solidFill>
                <a:schemeClr val="lt1"/>
              </a:solidFill>
              <a:latin typeface="Arial"/>
              <a:ea typeface="Arial"/>
              <a:cs typeface="Arial"/>
              <a:sym typeface="Arial"/>
            </a:endParaRPr>
          </a:p>
        </p:txBody>
      </p:sp>
      <p:sp>
        <p:nvSpPr>
          <p:cNvPr id="552" name="Google Shape;552;p57"/>
          <p:cNvSpPr txBox="1"/>
          <p:nvPr/>
        </p:nvSpPr>
        <p:spPr>
          <a:xfrm>
            <a:off x="4127212" y="5816100"/>
            <a:ext cx="4334100" cy="1139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Roboto"/>
                <a:ea typeface="Roboto"/>
                <a:cs typeface="Roboto"/>
                <a:sym typeface="Roboto"/>
              </a:rPr>
              <a:t>Surveillance Continue : Le contrôleur continue de surveiller la situation en temps réel à l'aide des capteurs. Il maintient la coupure d'électricité aussi longtemps que les conditions d'inondation présentent un danger.</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3F3F3F"/>
              </a:solidFill>
            </a:endParaRPr>
          </a:p>
        </p:txBody>
      </p:sp>
      <p:sp>
        <p:nvSpPr>
          <p:cNvPr id="553" name="Google Shape;553;p57"/>
          <p:cNvSpPr txBox="1"/>
          <p:nvPr/>
        </p:nvSpPr>
        <p:spPr>
          <a:xfrm>
            <a:off x="8533775" y="3633150"/>
            <a:ext cx="3658200" cy="1569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1200">
                <a:solidFill>
                  <a:schemeClr val="dk1"/>
                </a:solidFill>
                <a:latin typeface="Roboto"/>
                <a:ea typeface="Roboto"/>
                <a:cs typeface="Roboto"/>
                <a:sym typeface="Roboto"/>
              </a:rPr>
              <a:t>Interruption de l'Alimentation Électrique : les commutateurs d'automatisation du réseau, peuvent être utilisés pour isoler sélectivement les sections du réseau électrique touchées par l'inondation. Ces dispositifs peuvent réacheminer l'électricité autour des zones inondées et garantir la continuité de l'alimentation dans les zones non affectées.</a:t>
            </a:r>
            <a:endParaRPr b="1" sz="2000">
              <a:solidFill>
                <a:schemeClr val="dk1"/>
              </a:solidFill>
            </a:endParaRPr>
          </a:p>
        </p:txBody>
      </p:sp>
      <p:sp>
        <p:nvSpPr>
          <p:cNvPr id="554" name="Google Shape;554;p57"/>
          <p:cNvSpPr txBox="1"/>
          <p:nvPr/>
        </p:nvSpPr>
        <p:spPr>
          <a:xfrm>
            <a:off x="4590700" y="574400"/>
            <a:ext cx="4158000" cy="1062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300">
                <a:solidFill>
                  <a:schemeClr val="dk1"/>
                </a:solidFill>
                <a:latin typeface="Roboto"/>
                <a:ea typeface="Roboto"/>
                <a:cs typeface="Roboto"/>
                <a:sym typeface="Roboto"/>
              </a:rPr>
              <a:t>Le contrôleur envoie un signal de coupure d'électricité au réseau électrique de la zone spécifique où l'inondation est détectée: </a:t>
            </a:r>
            <a:r>
              <a:rPr b="1" lang="en-US" sz="1200">
                <a:solidFill>
                  <a:schemeClr val="dk1"/>
                </a:solidFill>
                <a:latin typeface="Roboto"/>
                <a:ea typeface="Roboto"/>
                <a:cs typeface="Roboto"/>
                <a:sym typeface="Roboto"/>
              </a:rPr>
              <a:t>le contrôleur peut utiliser des réseaux de communication pour transmettre le signal de coupure.</a:t>
            </a:r>
            <a:endParaRPr b="1" sz="2100">
              <a:solidFill>
                <a:schemeClr val="dk1"/>
              </a:solidFill>
            </a:endParaRPr>
          </a:p>
        </p:txBody>
      </p:sp>
      <p:sp>
        <p:nvSpPr>
          <p:cNvPr id="555" name="Google Shape;555;p57"/>
          <p:cNvSpPr txBox="1"/>
          <p:nvPr/>
        </p:nvSpPr>
        <p:spPr>
          <a:xfrm>
            <a:off x="366290" y="3633150"/>
            <a:ext cx="3917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Roboto"/>
                <a:ea typeface="Roboto"/>
                <a:cs typeface="Roboto"/>
                <a:sym typeface="Roboto"/>
              </a:rPr>
              <a:t>Rétablissement de l'Électricité : Une fois que les conditions sont revenues à un état sûr, le contrôleur envoie un signal de rétablissement de l'électricité, autorisant le réseau électrique à rétablir progressivement l'alimentation électrique dans la zone touchée.</a:t>
            </a:r>
            <a:endParaRPr b="1" sz="2000">
              <a:solidFill>
                <a:schemeClr val="dk1"/>
              </a:solidFill>
            </a:endParaRPr>
          </a:p>
        </p:txBody>
      </p:sp>
      <p:sp>
        <p:nvSpPr>
          <p:cNvPr id="556" name="Google Shape;556;p57"/>
          <p:cNvSpPr/>
          <p:nvPr/>
        </p:nvSpPr>
        <p:spPr>
          <a:xfrm>
            <a:off x="6028432" y="3675756"/>
            <a:ext cx="768377" cy="35729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cxnSp>
        <p:nvCxnSpPr>
          <p:cNvPr id="561" name="Google Shape;561;p58"/>
          <p:cNvCxnSpPr/>
          <p:nvPr/>
        </p:nvCxnSpPr>
        <p:spPr>
          <a:xfrm flipH="1" rot="10800000">
            <a:off x="8187602" y="2097834"/>
            <a:ext cx="3398100" cy="17100"/>
          </a:xfrm>
          <a:prstGeom prst="straightConnector1">
            <a:avLst/>
          </a:prstGeom>
          <a:noFill/>
          <a:ln cap="rnd" cmpd="sng" w="22225">
            <a:solidFill>
              <a:schemeClr val="lt1"/>
            </a:solidFill>
            <a:prstDash val="dash"/>
            <a:miter lim="800000"/>
            <a:headEnd len="sm" w="sm" type="none"/>
            <a:tailEnd len="sm" w="sm" type="none"/>
          </a:ln>
        </p:spPr>
      </p:cxnSp>
      <p:sp>
        <p:nvSpPr>
          <p:cNvPr id="562" name="Google Shape;562;p58"/>
          <p:cNvSpPr txBox="1"/>
          <p:nvPr/>
        </p:nvSpPr>
        <p:spPr>
          <a:xfrm>
            <a:off x="4620000" y="646400"/>
            <a:ext cx="7341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400">
                <a:solidFill>
                  <a:schemeClr val="lt1"/>
                </a:solidFill>
              </a:rPr>
              <a:t>Projet Universitaire</a:t>
            </a:r>
            <a:endParaRPr/>
          </a:p>
        </p:txBody>
      </p:sp>
      <p:sp>
        <p:nvSpPr>
          <p:cNvPr id="563" name="Google Shape;563;p58"/>
          <p:cNvSpPr txBox="1"/>
          <p:nvPr/>
        </p:nvSpPr>
        <p:spPr>
          <a:xfrm>
            <a:off x="-565050" y="4181275"/>
            <a:ext cx="13577100" cy="754200"/>
          </a:xfrm>
          <a:prstGeom prst="rect">
            <a:avLst/>
          </a:prstGeom>
          <a:noFill/>
          <a:ln>
            <a:noFill/>
          </a:ln>
        </p:spPr>
        <p:txBody>
          <a:bodyPr anchorCtr="0" anchor="t" bIns="91425" lIns="91425" spcFirstLastPara="1" rIns="91425" wrap="square" tIns="91425">
            <a:spAutoFit/>
          </a:bodyPr>
          <a:lstStyle/>
          <a:p>
            <a:pPr indent="0" lvl="0" marL="0" rtl="0" algn="ctr">
              <a:lnSpc>
                <a:spcPct val="79411"/>
              </a:lnSpc>
              <a:spcBef>
                <a:spcPts val="0"/>
              </a:spcBef>
              <a:spcAft>
                <a:spcPts val="600"/>
              </a:spcAft>
              <a:buNone/>
            </a:pPr>
            <a:r>
              <a:rPr b="1" lang="en-US" sz="3700">
                <a:solidFill>
                  <a:srgbClr val="FFFFFF"/>
                </a:solidFill>
              </a:rPr>
              <a:t>Les poubelles connectées au cube électronique</a:t>
            </a:r>
            <a:endParaRPr b="1" sz="37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59"/>
          <p:cNvGrpSpPr/>
          <p:nvPr/>
        </p:nvGrpSpPr>
        <p:grpSpPr>
          <a:xfrm flipH="1">
            <a:off x="9032040" y="3509682"/>
            <a:ext cx="1247744" cy="2554993"/>
            <a:chOff x="4362189" y="2245352"/>
            <a:chExt cx="1526666" cy="3008352"/>
          </a:xfrm>
        </p:grpSpPr>
        <p:grpSp>
          <p:nvGrpSpPr>
            <p:cNvPr id="569" name="Google Shape;569;p59"/>
            <p:cNvGrpSpPr/>
            <p:nvPr/>
          </p:nvGrpSpPr>
          <p:grpSpPr>
            <a:xfrm rot="5400000">
              <a:off x="3917864" y="4305379"/>
              <a:ext cx="1392651" cy="504000"/>
              <a:chOff x="4572003" y="3491986"/>
              <a:chExt cx="1989501" cy="720000"/>
            </a:xfrm>
          </p:grpSpPr>
          <p:sp>
            <p:nvSpPr>
              <p:cNvPr id="570" name="Google Shape;570;p59"/>
              <p:cNvSpPr/>
              <p:nvPr/>
            </p:nvSpPr>
            <p:spPr>
              <a:xfrm>
                <a:off x="4572003" y="3491986"/>
                <a:ext cx="720000" cy="720000"/>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1" name="Google Shape;571;p59"/>
              <p:cNvSpPr/>
              <p:nvPr/>
            </p:nvSpPr>
            <p:spPr>
              <a:xfrm>
                <a:off x="4915704" y="4093761"/>
                <a:ext cx="1645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72" name="Google Shape;572;p59"/>
            <p:cNvGrpSpPr/>
            <p:nvPr/>
          </p:nvGrpSpPr>
          <p:grpSpPr>
            <a:xfrm>
              <a:off x="4934247" y="2289871"/>
              <a:ext cx="504000" cy="1260001"/>
              <a:chOff x="4390223" y="2132975"/>
              <a:chExt cx="720000" cy="1800001"/>
            </a:xfrm>
          </p:grpSpPr>
          <p:sp>
            <p:nvSpPr>
              <p:cNvPr id="573" name="Google Shape;573;p59"/>
              <p:cNvSpPr/>
              <p:nvPr/>
            </p:nvSpPr>
            <p:spPr>
              <a:xfrm>
                <a:off x="4390223" y="3212976"/>
                <a:ext cx="720000" cy="72000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4" name="Google Shape;574;p59"/>
              <p:cNvSpPr/>
              <p:nvPr/>
            </p:nvSpPr>
            <p:spPr>
              <a:xfrm>
                <a:off x="4730367" y="3814763"/>
                <a:ext cx="3396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5" name="Google Shape;575;p59"/>
              <p:cNvSpPr/>
              <p:nvPr/>
            </p:nvSpPr>
            <p:spPr>
              <a:xfrm rot="-5400000">
                <a:off x="3729324" y="2793875"/>
                <a:ext cx="1440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76" name="Google Shape;576;p59"/>
            <p:cNvGrpSpPr/>
            <p:nvPr/>
          </p:nvGrpSpPr>
          <p:grpSpPr>
            <a:xfrm flipH="1">
              <a:off x="4591515" y="3112926"/>
              <a:ext cx="851711" cy="830923"/>
              <a:chOff x="4572000" y="2746017"/>
              <a:chExt cx="1216730" cy="1187033"/>
            </a:xfrm>
          </p:grpSpPr>
          <p:sp>
            <p:nvSpPr>
              <p:cNvPr id="577" name="Google Shape;577;p59"/>
              <p:cNvSpPr/>
              <p:nvPr/>
            </p:nvSpPr>
            <p:spPr>
              <a:xfrm>
                <a:off x="4572000" y="3212990"/>
                <a:ext cx="720000" cy="72000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8" name="Google Shape;578;p59"/>
              <p:cNvSpPr/>
              <p:nvPr/>
            </p:nvSpPr>
            <p:spPr>
              <a:xfrm rot="10800000">
                <a:off x="4915730" y="3814850"/>
                <a:ext cx="873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9" name="Google Shape;579;p59"/>
              <p:cNvSpPr/>
              <p:nvPr/>
            </p:nvSpPr>
            <p:spPr>
              <a:xfrm rot="5400000">
                <a:off x="4217792" y="3100317"/>
                <a:ext cx="826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80" name="Google Shape;580;p59"/>
            <p:cNvGrpSpPr/>
            <p:nvPr/>
          </p:nvGrpSpPr>
          <p:grpSpPr>
            <a:xfrm flipH="1">
              <a:off x="5384855" y="2828067"/>
              <a:ext cx="504000" cy="504055"/>
              <a:chOff x="4419813" y="3212976"/>
              <a:chExt cx="720000" cy="720079"/>
            </a:xfrm>
          </p:grpSpPr>
          <p:sp>
            <p:nvSpPr>
              <p:cNvPr id="581" name="Google Shape;581;p59"/>
              <p:cNvSpPr/>
              <p:nvPr/>
            </p:nvSpPr>
            <p:spPr>
              <a:xfrm>
                <a:off x="4419813"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2" name="Google Shape;582;p59"/>
              <p:cNvSpPr/>
              <p:nvPr/>
            </p:nvSpPr>
            <p:spPr>
              <a:xfrm rot="10800000">
                <a:off x="4751688" y="3814855"/>
                <a:ext cx="3183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3" name="Google Shape;583;p59"/>
              <p:cNvSpPr/>
              <p:nvPr/>
            </p:nvSpPr>
            <p:spPr>
              <a:xfrm rot="5400000">
                <a:off x="4335010"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84" name="Google Shape;584;p59"/>
            <p:cNvGrpSpPr/>
            <p:nvPr/>
          </p:nvGrpSpPr>
          <p:grpSpPr>
            <a:xfrm flipH="1">
              <a:off x="4950663" y="2245352"/>
              <a:ext cx="504000" cy="684062"/>
              <a:chOff x="4571999" y="2955823"/>
              <a:chExt cx="720000" cy="977232"/>
            </a:xfrm>
          </p:grpSpPr>
          <p:sp>
            <p:nvSpPr>
              <p:cNvPr id="585" name="Google Shape;585;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6" name="Google Shape;586;p59"/>
              <p:cNvSpPr/>
              <p:nvPr/>
            </p:nvSpPr>
            <p:spPr>
              <a:xfrm rot="10800000">
                <a:off x="4915756" y="3814855"/>
                <a:ext cx="2814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7" name="Google Shape;587;p59"/>
              <p:cNvSpPr/>
              <p:nvPr/>
            </p:nvSpPr>
            <p:spPr>
              <a:xfrm rot="5400000">
                <a:off x="4322646" y="3205273"/>
                <a:ext cx="61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588" name="Google Shape;588;p59"/>
          <p:cNvGrpSpPr/>
          <p:nvPr/>
        </p:nvGrpSpPr>
        <p:grpSpPr>
          <a:xfrm>
            <a:off x="10410673" y="3448513"/>
            <a:ext cx="1247744" cy="2616166"/>
            <a:chOff x="4362189" y="2173326"/>
            <a:chExt cx="1526666" cy="3080379"/>
          </a:xfrm>
        </p:grpSpPr>
        <p:grpSp>
          <p:nvGrpSpPr>
            <p:cNvPr id="589" name="Google Shape;589;p59"/>
            <p:cNvGrpSpPr/>
            <p:nvPr/>
          </p:nvGrpSpPr>
          <p:grpSpPr>
            <a:xfrm rot="5400000">
              <a:off x="3917864" y="4305379"/>
              <a:ext cx="1392651" cy="504000"/>
              <a:chOff x="4572003" y="3491986"/>
              <a:chExt cx="1989501" cy="720000"/>
            </a:xfrm>
          </p:grpSpPr>
          <p:sp>
            <p:nvSpPr>
              <p:cNvPr id="590" name="Google Shape;590;p59"/>
              <p:cNvSpPr/>
              <p:nvPr/>
            </p:nvSpPr>
            <p:spPr>
              <a:xfrm>
                <a:off x="4572003" y="3491986"/>
                <a:ext cx="720000" cy="720000"/>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1" name="Google Shape;591;p59"/>
              <p:cNvSpPr/>
              <p:nvPr/>
            </p:nvSpPr>
            <p:spPr>
              <a:xfrm>
                <a:off x="4915704" y="4093761"/>
                <a:ext cx="1645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92" name="Google Shape;592;p59"/>
            <p:cNvGrpSpPr/>
            <p:nvPr/>
          </p:nvGrpSpPr>
          <p:grpSpPr>
            <a:xfrm>
              <a:off x="4934247" y="2289871"/>
              <a:ext cx="504000" cy="1260001"/>
              <a:chOff x="4390223" y="2132975"/>
              <a:chExt cx="720000" cy="1800001"/>
            </a:xfrm>
          </p:grpSpPr>
          <p:sp>
            <p:nvSpPr>
              <p:cNvPr id="593" name="Google Shape;593;p59"/>
              <p:cNvSpPr/>
              <p:nvPr/>
            </p:nvSpPr>
            <p:spPr>
              <a:xfrm>
                <a:off x="4390223" y="3212976"/>
                <a:ext cx="720000" cy="72000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4" name="Google Shape;594;p59"/>
              <p:cNvSpPr/>
              <p:nvPr/>
            </p:nvSpPr>
            <p:spPr>
              <a:xfrm>
                <a:off x="4730367" y="3814763"/>
                <a:ext cx="3396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5" name="Google Shape;595;p59"/>
              <p:cNvSpPr/>
              <p:nvPr/>
            </p:nvSpPr>
            <p:spPr>
              <a:xfrm rot="-5400000">
                <a:off x="3729324" y="2793875"/>
                <a:ext cx="1440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96" name="Google Shape;596;p59"/>
            <p:cNvGrpSpPr/>
            <p:nvPr/>
          </p:nvGrpSpPr>
          <p:grpSpPr>
            <a:xfrm flipH="1">
              <a:off x="4591515" y="3112926"/>
              <a:ext cx="851711" cy="830923"/>
              <a:chOff x="4572000" y="2746017"/>
              <a:chExt cx="1216730" cy="1187033"/>
            </a:xfrm>
          </p:grpSpPr>
          <p:sp>
            <p:nvSpPr>
              <p:cNvPr id="597" name="Google Shape;597;p59"/>
              <p:cNvSpPr/>
              <p:nvPr/>
            </p:nvSpPr>
            <p:spPr>
              <a:xfrm>
                <a:off x="4572000" y="3212990"/>
                <a:ext cx="720000" cy="72000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8" name="Google Shape;598;p59"/>
              <p:cNvSpPr/>
              <p:nvPr/>
            </p:nvSpPr>
            <p:spPr>
              <a:xfrm rot="10800000">
                <a:off x="4915730" y="3814850"/>
                <a:ext cx="873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9" name="Google Shape;599;p59"/>
              <p:cNvSpPr/>
              <p:nvPr/>
            </p:nvSpPr>
            <p:spPr>
              <a:xfrm rot="5400000">
                <a:off x="4217792" y="3100317"/>
                <a:ext cx="826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00" name="Google Shape;600;p59"/>
            <p:cNvGrpSpPr/>
            <p:nvPr/>
          </p:nvGrpSpPr>
          <p:grpSpPr>
            <a:xfrm flipH="1">
              <a:off x="5384855" y="2828067"/>
              <a:ext cx="504000" cy="504055"/>
              <a:chOff x="4419813" y="3212976"/>
              <a:chExt cx="720000" cy="720079"/>
            </a:xfrm>
          </p:grpSpPr>
          <p:sp>
            <p:nvSpPr>
              <p:cNvPr id="601" name="Google Shape;601;p59"/>
              <p:cNvSpPr/>
              <p:nvPr/>
            </p:nvSpPr>
            <p:spPr>
              <a:xfrm>
                <a:off x="4419813"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2" name="Google Shape;602;p59"/>
              <p:cNvSpPr/>
              <p:nvPr/>
            </p:nvSpPr>
            <p:spPr>
              <a:xfrm rot="10800000">
                <a:off x="4751688" y="3814855"/>
                <a:ext cx="3183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3" name="Google Shape;603;p59"/>
              <p:cNvSpPr/>
              <p:nvPr/>
            </p:nvSpPr>
            <p:spPr>
              <a:xfrm rot="5400000">
                <a:off x="4335010"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04" name="Google Shape;604;p59"/>
            <p:cNvGrpSpPr/>
            <p:nvPr/>
          </p:nvGrpSpPr>
          <p:grpSpPr>
            <a:xfrm flipH="1">
              <a:off x="4950663" y="2245352"/>
              <a:ext cx="504000" cy="684062"/>
              <a:chOff x="4571999" y="2955823"/>
              <a:chExt cx="720000" cy="977232"/>
            </a:xfrm>
          </p:grpSpPr>
          <p:sp>
            <p:nvSpPr>
              <p:cNvPr id="605" name="Google Shape;605;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6" name="Google Shape;606;p59"/>
              <p:cNvSpPr/>
              <p:nvPr/>
            </p:nvSpPr>
            <p:spPr>
              <a:xfrm rot="10800000">
                <a:off x="4915756" y="3814855"/>
                <a:ext cx="2814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7" name="Google Shape;607;p59"/>
              <p:cNvSpPr/>
              <p:nvPr/>
            </p:nvSpPr>
            <p:spPr>
              <a:xfrm rot="5400000">
                <a:off x="4322646" y="3205273"/>
                <a:ext cx="61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08" name="Google Shape;608;p59"/>
            <p:cNvGrpSpPr/>
            <p:nvPr/>
          </p:nvGrpSpPr>
          <p:grpSpPr>
            <a:xfrm>
              <a:off x="4540436" y="2173326"/>
              <a:ext cx="504000" cy="504055"/>
              <a:chOff x="4238036" y="3212976"/>
              <a:chExt cx="720000" cy="720079"/>
            </a:xfrm>
          </p:grpSpPr>
          <p:sp>
            <p:nvSpPr>
              <p:cNvPr id="609" name="Google Shape;609;p59"/>
              <p:cNvSpPr/>
              <p:nvPr/>
            </p:nvSpPr>
            <p:spPr>
              <a:xfrm>
                <a:off x="4238036"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0" name="Google Shape;610;p59"/>
              <p:cNvSpPr/>
              <p:nvPr/>
            </p:nvSpPr>
            <p:spPr>
              <a:xfrm rot="10800000">
                <a:off x="4580711" y="3814855"/>
                <a:ext cx="3075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1" name="Google Shape;611;p59"/>
              <p:cNvSpPr/>
              <p:nvPr/>
            </p:nvSpPr>
            <p:spPr>
              <a:xfrm rot="5400000">
                <a:off x="4153233"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612" name="Google Shape;612;p59"/>
          <p:cNvGrpSpPr/>
          <p:nvPr/>
        </p:nvGrpSpPr>
        <p:grpSpPr>
          <a:xfrm flipH="1">
            <a:off x="9880091" y="2990809"/>
            <a:ext cx="646713" cy="3021517"/>
            <a:chOff x="4774212" y="2173326"/>
            <a:chExt cx="791280" cy="3557655"/>
          </a:xfrm>
        </p:grpSpPr>
        <p:grpSp>
          <p:nvGrpSpPr>
            <p:cNvPr id="613" name="Google Shape;613;p59"/>
            <p:cNvGrpSpPr/>
            <p:nvPr/>
          </p:nvGrpSpPr>
          <p:grpSpPr>
            <a:xfrm rot="5400000">
              <a:off x="4269472" y="4542725"/>
              <a:ext cx="1872511" cy="504000"/>
              <a:chOff x="4568320" y="2646948"/>
              <a:chExt cx="2675015" cy="720000"/>
            </a:xfrm>
          </p:grpSpPr>
          <p:sp>
            <p:nvSpPr>
              <p:cNvPr id="614" name="Google Shape;614;p59"/>
              <p:cNvSpPr/>
              <p:nvPr/>
            </p:nvSpPr>
            <p:spPr>
              <a:xfrm>
                <a:off x="4568320" y="2646948"/>
                <a:ext cx="720000" cy="720000"/>
              </a:xfrm>
              <a:prstGeom prst="blockArc">
                <a:avLst>
                  <a:gd fmla="val 5390096" name="adj1"/>
                  <a:gd fmla="val 10808525" name="adj2"/>
                  <a:gd fmla="val 16919"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5" name="Google Shape;615;p59"/>
              <p:cNvSpPr/>
              <p:nvPr/>
            </p:nvSpPr>
            <p:spPr>
              <a:xfrm>
                <a:off x="4904835" y="3248738"/>
                <a:ext cx="23385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16" name="Google Shape;616;p59"/>
            <p:cNvGrpSpPr/>
            <p:nvPr/>
          </p:nvGrpSpPr>
          <p:grpSpPr>
            <a:xfrm>
              <a:off x="5061492" y="2289870"/>
              <a:ext cx="504000" cy="1260001"/>
              <a:chOff x="4572000" y="2132974"/>
              <a:chExt cx="720000" cy="1800002"/>
            </a:xfrm>
          </p:grpSpPr>
          <p:sp>
            <p:nvSpPr>
              <p:cNvPr id="617" name="Google Shape;617;p59"/>
              <p:cNvSpPr/>
              <p:nvPr/>
            </p:nvSpPr>
            <p:spPr>
              <a:xfrm>
                <a:off x="4572000" y="3212976"/>
                <a:ext cx="720000" cy="720000"/>
              </a:xfrm>
              <a:prstGeom prst="blockArc">
                <a:avLst>
                  <a:gd fmla="val 5390096" name="adj1"/>
                  <a:gd fmla="val 10861596" name="adj2"/>
                  <a:gd fmla="val 16914"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8" name="Google Shape;618;p59"/>
              <p:cNvSpPr/>
              <p:nvPr/>
            </p:nvSpPr>
            <p:spPr>
              <a:xfrm>
                <a:off x="4915703" y="3814763"/>
                <a:ext cx="1542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9" name="Google Shape;619;p59"/>
              <p:cNvSpPr/>
              <p:nvPr/>
            </p:nvSpPr>
            <p:spPr>
              <a:xfrm rot="-5400000">
                <a:off x="3911100" y="2793874"/>
                <a:ext cx="1440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20" name="Google Shape;620;p59"/>
            <p:cNvGrpSpPr/>
            <p:nvPr/>
          </p:nvGrpSpPr>
          <p:grpSpPr>
            <a:xfrm flipH="1">
              <a:off x="4939227" y="3007788"/>
              <a:ext cx="504000" cy="936009"/>
              <a:chOff x="4572000" y="2595820"/>
              <a:chExt cx="720000" cy="1337156"/>
            </a:xfrm>
          </p:grpSpPr>
          <p:sp>
            <p:nvSpPr>
              <p:cNvPr id="621" name="Google Shape;621;p59"/>
              <p:cNvSpPr/>
              <p:nvPr/>
            </p:nvSpPr>
            <p:spPr>
              <a:xfrm>
                <a:off x="4572000" y="3212976"/>
                <a:ext cx="720000" cy="720000"/>
              </a:xfrm>
              <a:prstGeom prst="blockArc">
                <a:avLst>
                  <a:gd fmla="val 5492085" name="adj1"/>
                  <a:gd fmla="val 10967718" name="adj2"/>
                  <a:gd fmla="val 1688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2" name="Google Shape;622;p59"/>
              <p:cNvSpPr/>
              <p:nvPr/>
            </p:nvSpPr>
            <p:spPr>
              <a:xfrm rot="5400000">
                <a:off x="4142644" y="3025270"/>
                <a:ext cx="97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23" name="Google Shape;623;p59"/>
            <p:cNvGrpSpPr/>
            <p:nvPr/>
          </p:nvGrpSpPr>
          <p:grpSpPr>
            <a:xfrm flipH="1">
              <a:off x="4950663" y="2245352"/>
              <a:ext cx="504000" cy="684063"/>
              <a:chOff x="4571999" y="2955823"/>
              <a:chExt cx="720000" cy="977233"/>
            </a:xfrm>
          </p:grpSpPr>
          <p:sp>
            <p:nvSpPr>
              <p:cNvPr id="624" name="Google Shape;624;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5" name="Google Shape;625;p59"/>
              <p:cNvSpPr/>
              <p:nvPr/>
            </p:nvSpPr>
            <p:spPr>
              <a:xfrm rot="10800000">
                <a:off x="4915789" y="3814856"/>
                <a:ext cx="1542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6" name="Google Shape;626;p59"/>
              <p:cNvSpPr/>
              <p:nvPr/>
            </p:nvSpPr>
            <p:spPr>
              <a:xfrm rot="5400000">
                <a:off x="4322646" y="3205273"/>
                <a:ext cx="61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27" name="Google Shape;627;p59"/>
            <p:cNvGrpSpPr/>
            <p:nvPr/>
          </p:nvGrpSpPr>
          <p:grpSpPr>
            <a:xfrm>
              <a:off x="4774212" y="2173326"/>
              <a:ext cx="504000" cy="504056"/>
              <a:chOff x="4571999" y="3212976"/>
              <a:chExt cx="720000" cy="720080"/>
            </a:xfrm>
          </p:grpSpPr>
          <p:sp>
            <p:nvSpPr>
              <p:cNvPr id="628" name="Google Shape;628;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9" name="Google Shape;629;p59"/>
              <p:cNvSpPr/>
              <p:nvPr/>
            </p:nvSpPr>
            <p:spPr>
              <a:xfrm rot="10800000">
                <a:off x="4915789" y="3814856"/>
                <a:ext cx="1542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30" name="Google Shape;630;p59"/>
              <p:cNvSpPr/>
              <p:nvPr/>
            </p:nvSpPr>
            <p:spPr>
              <a:xfrm rot="5400000">
                <a:off x="4487195"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sp>
        <p:nvSpPr>
          <p:cNvPr id="631" name="Google Shape;631;p59"/>
          <p:cNvSpPr/>
          <p:nvPr/>
        </p:nvSpPr>
        <p:spPr>
          <a:xfrm flipH="1">
            <a:off x="9566055" y="5256212"/>
            <a:ext cx="1539858" cy="862433"/>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32" name="Google Shape;632;p59"/>
          <p:cNvSpPr/>
          <p:nvPr/>
        </p:nvSpPr>
        <p:spPr>
          <a:xfrm>
            <a:off x="8958913" y="3155246"/>
            <a:ext cx="227700" cy="228985"/>
          </a:xfrm>
          <a:custGeom>
            <a:rect b="b" l="l" r="r" t="t"/>
            <a:pathLst>
              <a:path extrusionOk="0" h="3816424" w="3960000">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3" name="Google Shape;633;p59"/>
          <p:cNvSpPr/>
          <p:nvPr/>
        </p:nvSpPr>
        <p:spPr>
          <a:xfrm>
            <a:off x="10478895" y="2783755"/>
            <a:ext cx="227725" cy="185781"/>
          </a:xfrm>
          <a:custGeom>
            <a:rect b="b" l="l" r="r" t="t"/>
            <a:pathLst>
              <a:path extrusionOk="0" h="3096344" w="3960440">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4" name="Google Shape;634;p59"/>
          <p:cNvSpPr/>
          <p:nvPr/>
        </p:nvSpPr>
        <p:spPr>
          <a:xfrm>
            <a:off x="10044926" y="2697225"/>
            <a:ext cx="227725" cy="2376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5" name="Google Shape;635;p59"/>
          <p:cNvSpPr/>
          <p:nvPr/>
        </p:nvSpPr>
        <p:spPr>
          <a:xfrm>
            <a:off x="9076412" y="4511532"/>
            <a:ext cx="227725" cy="237600"/>
          </a:xfrm>
          <a:custGeom>
            <a:rect b="b" l="l" r="r" t="t"/>
            <a:pathLst>
              <a:path extrusionOk="0" h="3960000" w="396044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6" name="Google Shape;636;p59"/>
          <p:cNvSpPr/>
          <p:nvPr/>
        </p:nvSpPr>
        <p:spPr>
          <a:xfrm>
            <a:off x="9608475" y="3125233"/>
            <a:ext cx="223724" cy="237929"/>
          </a:xfrm>
          <a:custGeom>
            <a:rect b="b" l="l" r="r" t="t"/>
            <a:pathLst>
              <a:path extrusionOk="0" h="3965475" w="389085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7" name="Google Shape;637;p59"/>
          <p:cNvSpPr/>
          <p:nvPr/>
        </p:nvSpPr>
        <p:spPr>
          <a:xfrm>
            <a:off x="10817699" y="3109042"/>
            <a:ext cx="227725" cy="237600"/>
          </a:xfrm>
          <a:custGeom>
            <a:rect b="b" l="l" r="r" t="t"/>
            <a:pathLst>
              <a:path extrusionOk="0" h="3960000" w="396044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8" name="Google Shape;638;p59"/>
          <p:cNvSpPr/>
          <p:nvPr/>
        </p:nvSpPr>
        <p:spPr>
          <a:xfrm>
            <a:off x="9125687" y="3477737"/>
            <a:ext cx="229143" cy="201017"/>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9" name="Google Shape;639;p59"/>
          <p:cNvSpPr/>
          <p:nvPr/>
        </p:nvSpPr>
        <p:spPr>
          <a:xfrm>
            <a:off x="9694498" y="2792516"/>
            <a:ext cx="227077" cy="183093"/>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0" name="Google Shape;640;p59"/>
          <p:cNvSpPr/>
          <p:nvPr/>
        </p:nvSpPr>
        <p:spPr>
          <a:xfrm rot="10800000">
            <a:off x="9502550" y="3585169"/>
            <a:ext cx="211156" cy="237837"/>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1" name="Google Shape;641;p59"/>
          <p:cNvSpPr/>
          <p:nvPr/>
        </p:nvSpPr>
        <p:spPr>
          <a:xfrm>
            <a:off x="11190043" y="3182164"/>
            <a:ext cx="225901" cy="237287"/>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2" name="Google Shape;642;p59"/>
          <p:cNvSpPr/>
          <p:nvPr/>
        </p:nvSpPr>
        <p:spPr>
          <a:xfrm rot="706097">
            <a:off x="8851736" y="3702903"/>
            <a:ext cx="238437" cy="251666"/>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3" name="Google Shape;643;p59"/>
          <p:cNvSpPr/>
          <p:nvPr/>
        </p:nvSpPr>
        <p:spPr>
          <a:xfrm>
            <a:off x="11555099" y="4151673"/>
            <a:ext cx="219708" cy="226300"/>
          </a:xfrm>
          <a:custGeom>
            <a:rect b="b" l="l" r="r" t="t"/>
            <a:pathLst>
              <a:path extrusionOk="0" h="3935658" w="3994694">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4" name="Google Shape;644;p59"/>
          <p:cNvSpPr/>
          <p:nvPr/>
        </p:nvSpPr>
        <p:spPr>
          <a:xfrm>
            <a:off x="8750076" y="4483897"/>
            <a:ext cx="216045" cy="255978"/>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5" name="Google Shape;645;p59"/>
          <p:cNvSpPr/>
          <p:nvPr/>
        </p:nvSpPr>
        <p:spPr>
          <a:xfrm>
            <a:off x="10265759" y="4101005"/>
            <a:ext cx="247527" cy="257400"/>
          </a:xfrm>
          <a:custGeom>
            <a:rect b="b" l="l" r="r" t="t"/>
            <a:pathLst>
              <a:path extrusionOk="0" h="3960000" w="396044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6" name="Google Shape;646;p59"/>
          <p:cNvSpPr/>
          <p:nvPr/>
        </p:nvSpPr>
        <p:spPr>
          <a:xfrm>
            <a:off x="9151995" y="3940481"/>
            <a:ext cx="247527" cy="2574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7" name="Google Shape;647;p59"/>
          <p:cNvSpPr/>
          <p:nvPr/>
        </p:nvSpPr>
        <p:spPr>
          <a:xfrm>
            <a:off x="10581153" y="3941047"/>
            <a:ext cx="247527" cy="2574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8" name="Google Shape;648;p59"/>
          <p:cNvSpPr/>
          <p:nvPr/>
        </p:nvSpPr>
        <p:spPr>
          <a:xfrm rot="2700000">
            <a:off x="9561079" y="4170692"/>
            <a:ext cx="111971" cy="294912"/>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9" name="Google Shape;649;p59"/>
          <p:cNvSpPr/>
          <p:nvPr/>
        </p:nvSpPr>
        <p:spPr>
          <a:xfrm flipH="1">
            <a:off x="11350401" y="4473833"/>
            <a:ext cx="246775" cy="24814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0" name="Google Shape;650;p59"/>
          <p:cNvSpPr/>
          <p:nvPr/>
        </p:nvSpPr>
        <p:spPr>
          <a:xfrm>
            <a:off x="10646966" y="4528102"/>
            <a:ext cx="247500" cy="257400"/>
          </a:xfrm>
          <a:custGeom>
            <a:rect b="b" l="l" r="r" t="t"/>
            <a:pathLst>
              <a:path extrusionOk="0" h="3960000" w="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1" name="Google Shape;651;p59"/>
          <p:cNvSpPr/>
          <p:nvPr/>
        </p:nvSpPr>
        <p:spPr>
          <a:xfrm rot="8480412">
            <a:off x="9876706" y="4511543"/>
            <a:ext cx="247952" cy="249169"/>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2" name="Google Shape;652;p59"/>
          <p:cNvSpPr/>
          <p:nvPr/>
        </p:nvSpPr>
        <p:spPr>
          <a:xfrm>
            <a:off x="11392639" y="3479717"/>
            <a:ext cx="199531" cy="205874"/>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3" name="Google Shape;653;p59"/>
          <p:cNvSpPr/>
          <p:nvPr/>
        </p:nvSpPr>
        <p:spPr>
          <a:xfrm flipH="1">
            <a:off x="11253656" y="4018185"/>
            <a:ext cx="268675" cy="183613"/>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4" name="Google Shape;654;p59"/>
          <p:cNvSpPr/>
          <p:nvPr/>
        </p:nvSpPr>
        <p:spPr>
          <a:xfrm flipH="1">
            <a:off x="10561155" y="3204263"/>
            <a:ext cx="199104" cy="204074"/>
          </a:xfrm>
          <a:custGeom>
            <a:rect b="b" l="l" r="r" t="t"/>
            <a:pathLst>
              <a:path extrusionOk="0" h="2473621" w="2488805">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5" name="Google Shape;655;p59"/>
          <p:cNvSpPr/>
          <p:nvPr/>
        </p:nvSpPr>
        <p:spPr>
          <a:xfrm>
            <a:off x="11000760" y="3684657"/>
            <a:ext cx="193044" cy="206851"/>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6" name="Google Shape;656;p59"/>
          <p:cNvSpPr/>
          <p:nvPr/>
        </p:nvSpPr>
        <p:spPr>
          <a:xfrm>
            <a:off x="10480627" y="4540613"/>
            <a:ext cx="137288" cy="201622"/>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7" name="Google Shape;657;p59"/>
          <p:cNvSpPr/>
          <p:nvPr/>
        </p:nvSpPr>
        <p:spPr>
          <a:xfrm>
            <a:off x="10368937" y="3528682"/>
            <a:ext cx="122850" cy="217939"/>
          </a:xfrm>
          <a:custGeom>
            <a:rect b="b" l="l" r="r" t="t"/>
            <a:pathLst>
              <a:path extrusionOk="0" h="3962520" w="234000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8" name="Google Shape;658;p59"/>
          <p:cNvSpPr/>
          <p:nvPr/>
        </p:nvSpPr>
        <p:spPr>
          <a:xfrm flipH="1" rot="10800000">
            <a:off x="11052148" y="2864982"/>
            <a:ext cx="174807" cy="206123"/>
          </a:xfrm>
          <a:custGeom>
            <a:rect b="b" l="l" r="r" t="t"/>
            <a:pathLst>
              <a:path extrusionOk="0" h="3926159" w="3496146">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9" name="Google Shape;659;p59"/>
          <p:cNvSpPr/>
          <p:nvPr/>
        </p:nvSpPr>
        <p:spPr>
          <a:xfrm rot="10800000">
            <a:off x="9829083" y="3574721"/>
            <a:ext cx="201623" cy="154275"/>
          </a:xfrm>
          <a:custGeom>
            <a:rect b="b" l="l" r="r" t="t"/>
            <a:pathLst>
              <a:path extrusionOk="0" h="3085493" w="4032450">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60" name="Google Shape;660;p59"/>
          <p:cNvSpPr/>
          <p:nvPr/>
        </p:nvSpPr>
        <p:spPr>
          <a:xfrm>
            <a:off x="9289753" y="3150907"/>
            <a:ext cx="235512" cy="209276"/>
          </a:xfrm>
          <a:custGeom>
            <a:rect b="b" l="l" r="r" t="t"/>
            <a:pathLst>
              <a:path extrusionOk="0" h="3348424" w="3925206">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61" name="Google Shape;661;p59"/>
          <p:cNvSpPr/>
          <p:nvPr/>
        </p:nvSpPr>
        <p:spPr>
          <a:xfrm>
            <a:off x="10132509" y="5649808"/>
            <a:ext cx="554163" cy="268515"/>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2" name="Google Shape;662;p59"/>
          <p:cNvSpPr txBox="1"/>
          <p:nvPr/>
        </p:nvSpPr>
        <p:spPr>
          <a:xfrm>
            <a:off x="887450" y="2466800"/>
            <a:ext cx="77967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600">
                <a:solidFill>
                  <a:schemeClr val="dk1"/>
                </a:solidFill>
              </a:rPr>
              <a:t>La poubelle connectée au cube électronique permet de stocker et de compacter les déchets et d'alerter les éboueurs pour qu'ils les laissent Récupérez uniquement les coffres pleins.</a:t>
            </a:r>
            <a:endParaRPr b="1" sz="1600">
              <a:solidFill>
                <a:schemeClr val="dk1"/>
              </a:solidFill>
            </a:endParaRPr>
          </a:p>
        </p:txBody>
      </p:sp>
      <p:grpSp>
        <p:nvGrpSpPr>
          <p:cNvPr id="663" name="Google Shape;663;p59"/>
          <p:cNvGrpSpPr/>
          <p:nvPr/>
        </p:nvGrpSpPr>
        <p:grpSpPr>
          <a:xfrm>
            <a:off x="9953594" y="1246904"/>
            <a:ext cx="1414225" cy="565322"/>
            <a:chOff x="6678061" y="5486733"/>
            <a:chExt cx="2143740" cy="935189"/>
          </a:xfrm>
        </p:grpSpPr>
        <p:grpSp>
          <p:nvGrpSpPr>
            <p:cNvPr id="664" name="Google Shape;664;p59"/>
            <p:cNvGrpSpPr/>
            <p:nvPr/>
          </p:nvGrpSpPr>
          <p:grpSpPr>
            <a:xfrm>
              <a:off x="7170914" y="5495642"/>
              <a:ext cx="819346" cy="906251"/>
              <a:chOff x="2744572" y="1831800"/>
              <a:chExt cx="2888072" cy="3194399"/>
            </a:xfrm>
          </p:grpSpPr>
          <p:sp>
            <p:nvSpPr>
              <p:cNvPr id="665" name="Google Shape;665;p59"/>
              <p:cNvSpPr/>
              <p:nvPr/>
            </p:nvSpPr>
            <p:spPr>
              <a:xfrm rot="-5400000">
                <a:off x="3320846" y="2413173"/>
                <a:ext cx="2038696" cy="203206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666" name="Google Shape;666;p59"/>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7" name="Google Shape;667;p59"/>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8" name="Google Shape;668;p59"/>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59"/>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0" name="Google Shape;670;p59"/>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1" name="Google Shape;671;p59"/>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2" name="Google Shape;672;p59"/>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3" name="Google Shape;673;p59"/>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59"/>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59"/>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59"/>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677" name="Google Shape;677;p59"/>
            <p:cNvSpPr/>
            <p:nvPr/>
          </p:nvSpPr>
          <p:spPr>
            <a:xfrm>
              <a:off x="6678061" y="5486733"/>
              <a:ext cx="2143740" cy="935189"/>
            </a:xfrm>
            <a:custGeom>
              <a:rect b="b" l="l" r="r" t="t"/>
              <a:pathLst>
                <a:path extrusionOk="0" h="935189" w="2143740">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78" name="Google Shape;678;p59"/>
          <p:cNvSpPr txBox="1"/>
          <p:nvPr/>
        </p:nvSpPr>
        <p:spPr>
          <a:xfrm>
            <a:off x="2082575" y="1033225"/>
            <a:ext cx="48756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rgbClr val="431D96"/>
                </a:solidFill>
              </a:rPr>
              <a:t>INTRODUCTION </a:t>
            </a:r>
            <a:endParaRPr b="1" sz="3400">
              <a:solidFill>
                <a:srgbClr val="431D9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Principe de la poubelle intelligente</a:t>
            </a:r>
            <a:endParaRPr/>
          </a:p>
        </p:txBody>
      </p:sp>
      <p:pic>
        <p:nvPicPr>
          <p:cNvPr id="684" name="Google Shape;684;p60"/>
          <p:cNvPicPr preferRelativeResize="0"/>
          <p:nvPr/>
        </p:nvPicPr>
        <p:blipFill>
          <a:blip r:embed="rId3">
            <a:alphaModFix/>
          </a:blip>
          <a:stretch>
            <a:fillRect/>
          </a:stretch>
        </p:blipFill>
        <p:spPr>
          <a:xfrm>
            <a:off x="1354675" y="1218225"/>
            <a:ext cx="9680200" cy="5155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1"/>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les fonctions </a:t>
            </a:r>
            <a:r>
              <a:rPr lang="en-US" sz="5000"/>
              <a:t>de la poubelle intelligente</a:t>
            </a:r>
            <a:endParaRPr sz="5000"/>
          </a:p>
        </p:txBody>
      </p:sp>
      <p:pic>
        <p:nvPicPr>
          <p:cNvPr id="690" name="Google Shape;690;p61"/>
          <p:cNvPicPr preferRelativeResize="0"/>
          <p:nvPr/>
        </p:nvPicPr>
        <p:blipFill>
          <a:blip r:embed="rId3">
            <a:alphaModFix/>
          </a:blip>
          <a:stretch>
            <a:fillRect/>
          </a:stretch>
        </p:blipFill>
        <p:spPr>
          <a:xfrm>
            <a:off x="1614000" y="1245976"/>
            <a:ext cx="8757675" cy="5143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2"/>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Fonction de RFID</a:t>
            </a:r>
            <a:endParaRPr/>
          </a:p>
        </p:txBody>
      </p:sp>
      <p:pic>
        <p:nvPicPr>
          <p:cNvPr id="696" name="Google Shape;696;p62"/>
          <p:cNvPicPr preferRelativeResize="0"/>
          <p:nvPr/>
        </p:nvPicPr>
        <p:blipFill>
          <a:blip r:embed="rId3">
            <a:alphaModFix/>
          </a:blip>
          <a:stretch>
            <a:fillRect/>
          </a:stretch>
        </p:blipFill>
        <p:spPr>
          <a:xfrm>
            <a:off x="5334000" y="1485900"/>
            <a:ext cx="6342250" cy="3886200"/>
          </a:xfrm>
          <a:prstGeom prst="rect">
            <a:avLst/>
          </a:prstGeom>
          <a:noFill/>
          <a:ln>
            <a:noFill/>
          </a:ln>
        </p:spPr>
      </p:pic>
      <p:sp>
        <p:nvSpPr>
          <p:cNvPr id="697" name="Google Shape;697;p62"/>
          <p:cNvSpPr txBox="1"/>
          <p:nvPr/>
        </p:nvSpPr>
        <p:spPr>
          <a:xfrm>
            <a:off x="663225" y="1763900"/>
            <a:ext cx="4354500" cy="418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highlight>
                  <a:schemeClr val="accent6"/>
                </a:highlight>
              </a:rPr>
              <a:t>La fonction de la RFID</a:t>
            </a:r>
            <a:r>
              <a:rPr lang="en-US" sz="2000"/>
              <a:t> est de donner à chaque conteneur un numéro de série spécifique et unique, différent des autres, grâce auquel nous pouvons les lire à distance et compter les conteneurs .</a:t>
            </a:r>
            <a:endParaRPr sz="2000"/>
          </a:p>
          <a:p>
            <a:pPr indent="0" lvl="0" marL="0" rtl="0" algn="just">
              <a:spcBef>
                <a:spcPts val="0"/>
              </a:spcBef>
              <a:spcAft>
                <a:spcPts val="0"/>
              </a:spcAft>
              <a:buNone/>
            </a:pPr>
            <a:r>
              <a:rPr lang="en-US" sz="2000"/>
              <a:t>Cela nous permet également de collecter des informations sur chaque conteneur. C'est un composant essentiel du système à travers lequel toutes les autres fonctions dépendent du numéro de série.</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3"/>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La structure d’une poubelle intelligente</a:t>
            </a:r>
            <a:endParaRPr sz="5000"/>
          </a:p>
        </p:txBody>
      </p:sp>
      <p:pic>
        <p:nvPicPr>
          <p:cNvPr id="703" name="Google Shape;703;p63"/>
          <p:cNvPicPr preferRelativeResize="0"/>
          <p:nvPr/>
        </p:nvPicPr>
        <p:blipFill>
          <a:blip r:embed="rId3">
            <a:alphaModFix/>
          </a:blip>
          <a:stretch>
            <a:fillRect/>
          </a:stretch>
        </p:blipFill>
        <p:spPr>
          <a:xfrm>
            <a:off x="1077025" y="1264100"/>
            <a:ext cx="4369875" cy="4329800"/>
          </a:xfrm>
          <a:prstGeom prst="rect">
            <a:avLst/>
          </a:prstGeom>
          <a:noFill/>
          <a:ln>
            <a:noFill/>
          </a:ln>
        </p:spPr>
      </p:pic>
      <p:sp>
        <p:nvSpPr>
          <p:cNvPr id="704" name="Google Shape;704;p63"/>
          <p:cNvSpPr txBox="1"/>
          <p:nvPr/>
        </p:nvSpPr>
        <p:spPr>
          <a:xfrm>
            <a:off x="6166550" y="1453425"/>
            <a:ext cx="45156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Grâce à la carte programmable en ligne que j'ai créée en transmettant des informations et en les envoyant à des données, les utilisateurs communiquent. Les données obtenues par les capteurs Il est envoyé à la carte programmable qui va alors le traiter puis l'exécuter actions ou transmettre des informations sur l'état des capteurs aux utilisateurs (sur une tablette, Smartphone... ça). De plus, ces informations apparaissent dans le fichier Interface Homme Machine (IHM) ou sur écran</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4"/>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Interface homme machine(IHM)</a:t>
            </a:r>
            <a:endParaRPr sz="5000"/>
          </a:p>
        </p:txBody>
      </p:sp>
      <p:sp>
        <p:nvSpPr>
          <p:cNvPr id="710" name="Google Shape;710;p64"/>
          <p:cNvSpPr txBox="1"/>
          <p:nvPr/>
        </p:nvSpPr>
        <p:spPr>
          <a:xfrm>
            <a:off x="620875" y="1340550"/>
            <a:ext cx="45156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Dans ce projet, la communication entre l'utilisateur et la pièce se fait via Internet sous la forme d'une application web.</a:t>
            </a:r>
            <a:endParaRPr sz="1800"/>
          </a:p>
        </p:txBody>
      </p:sp>
      <p:pic>
        <p:nvPicPr>
          <p:cNvPr id="711" name="Google Shape;711;p64"/>
          <p:cNvPicPr preferRelativeResize="0"/>
          <p:nvPr/>
        </p:nvPicPr>
        <p:blipFill>
          <a:blip r:embed="rId3">
            <a:alphaModFix/>
          </a:blip>
          <a:stretch>
            <a:fillRect/>
          </a:stretch>
        </p:blipFill>
        <p:spPr>
          <a:xfrm>
            <a:off x="1157125" y="2453675"/>
            <a:ext cx="3443100" cy="3515325"/>
          </a:xfrm>
          <a:prstGeom prst="rect">
            <a:avLst/>
          </a:prstGeom>
          <a:noFill/>
          <a:ln>
            <a:noFill/>
          </a:ln>
        </p:spPr>
      </p:pic>
      <p:pic>
        <p:nvPicPr>
          <p:cNvPr id="712" name="Google Shape;712;p64"/>
          <p:cNvPicPr preferRelativeResize="0"/>
          <p:nvPr/>
        </p:nvPicPr>
        <p:blipFill>
          <a:blip r:embed="rId4">
            <a:alphaModFix/>
          </a:blip>
          <a:stretch>
            <a:fillRect/>
          </a:stretch>
        </p:blipFill>
        <p:spPr>
          <a:xfrm>
            <a:off x="5421100" y="1653073"/>
            <a:ext cx="3353600" cy="4091255"/>
          </a:xfrm>
          <a:prstGeom prst="rect">
            <a:avLst/>
          </a:prstGeom>
          <a:noFill/>
          <a:ln>
            <a:noFill/>
          </a:ln>
        </p:spPr>
      </p:pic>
      <p:pic>
        <p:nvPicPr>
          <p:cNvPr id="713" name="Google Shape;713;p64"/>
          <p:cNvPicPr preferRelativeResize="0"/>
          <p:nvPr/>
        </p:nvPicPr>
        <p:blipFill>
          <a:blip r:embed="rId5">
            <a:alphaModFix/>
          </a:blip>
          <a:stretch>
            <a:fillRect/>
          </a:stretch>
        </p:blipFill>
        <p:spPr>
          <a:xfrm>
            <a:off x="8932350" y="1494675"/>
            <a:ext cx="3045150" cy="424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5"/>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Teste et simulation </a:t>
            </a:r>
            <a:endParaRPr sz="5000"/>
          </a:p>
        </p:txBody>
      </p:sp>
      <p:sp>
        <p:nvSpPr>
          <p:cNvPr id="719" name="Google Shape;719;p65"/>
          <p:cNvSpPr txBox="1"/>
          <p:nvPr/>
        </p:nvSpPr>
        <p:spPr>
          <a:xfrm>
            <a:off x="1137275" y="1919125"/>
            <a:ext cx="4323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La</a:t>
            </a:r>
            <a:r>
              <a:rPr lang="en-US" sz="1800"/>
              <a:t> simulation de ce prototype est faite en 4 fonctions Principales de notre système : détection du niveau de remplissage des déchets, consultation de la température et Humidité, détection de gaz, Localisation(GPS), voici le processus et l'organigramme de chaque processu</a:t>
            </a:r>
            <a:endParaRPr sz="1800"/>
          </a:p>
        </p:txBody>
      </p:sp>
      <p:pic>
        <p:nvPicPr>
          <p:cNvPr id="720" name="Google Shape;720;p65"/>
          <p:cNvPicPr preferRelativeResize="0"/>
          <p:nvPr/>
        </p:nvPicPr>
        <p:blipFill>
          <a:blip r:embed="rId3">
            <a:alphaModFix/>
          </a:blip>
          <a:stretch>
            <a:fillRect/>
          </a:stretch>
        </p:blipFill>
        <p:spPr>
          <a:xfrm>
            <a:off x="5460871" y="1472650"/>
            <a:ext cx="6128309" cy="359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cxnSp>
        <p:nvCxnSpPr>
          <p:cNvPr id="147" name="Google Shape;147;p30"/>
          <p:cNvCxnSpPr/>
          <p:nvPr/>
        </p:nvCxnSpPr>
        <p:spPr>
          <a:xfrm>
            <a:off x="5580438" y="-71400"/>
            <a:ext cx="69900" cy="7000800"/>
          </a:xfrm>
          <a:prstGeom prst="straightConnector1">
            <a:avLst/>
          </a:prstGeom>
          <a:noFill/>
          <a:ln cap="flat" cmpd="sng" w="38100">
            <a:solidFill>
              <a:srgbClr val="7F7F7F"/>
            </a:solidFill>
            <a:prstDash val="solid"/>
            <a:miter lim="800000"/>
            <a:headEnd len="sm" w="sm" type="none"/>
            <a:tailEnd len="sm" w="sm" type="none"/>
          </a:ln>
        </p:spPr>
      </p:cxnSp>
      <p:sp>
        <p:nvSpPr>
          <p:cNvPr id="148" name="Google Shape;148;p30"/>
          <p:cNvSpPr/>
          <p:nvPr/>
        </p:nvSpPr>
        <p:spPr>
          <a:xfrm>
            <a:off x="0" y="0"/>
            <a:ext cx="34668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30"/>
          <p:cNvSpPr/>
          <p:nvPr/>
        </p:nvSpPr>
        <p:spPr>
          <a:xfrm>
            <a:off x="5505506" y="1380453"/>
            <a:ext cx="144000" cy="14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0" name="Google Shape;150;p30"/>
          <p:cNvSpPr/>
          <p:nvPr/>
        </p:nvSpPr>
        <p:spPr>
          <a:xfrm>
            <a:off x="5505506" y="2356133"/>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1" name="Google Shape;151;p30"/>
          <p:cNvSpPr/>
          <p:nvPr/>
        </p:nvSpPr>
        <p:spPr>
          <a:xfrm>
            <a:off x="5565348" y="3331822"/>
            <a:ext cx="144000" cy="144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2" name="Google Shape;152;p30"/>
          <p:cNvSpPr/>
          <p:nvPr/>
        </p:nvSpPr>
        <p:spPr>
          <a:xfrm>
            <a:off x="5543394" y="4227925"/>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3" name="Google Shape;153;p30"/>
          <p:cNvSpPr/>
          <p:nvPr/>
        </p:nvSpPr>
        <p:spPr>
          <a:xfrm>
            <a:off x="3993338" y="1210145"/>
            <a:ext cx="1410600" cy="484500"/>
          </a:xfrm>
          <a:prstGeom prst="homePlate">
            <a:avLst>
              <a:gd fmla="val 50000" name="adj"/>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4" name="Google Shape;154;p30"/>
          <p:cNvSpPr txBox="1"/>
          <p:nvPr/>
        </p:nvSpPr>
        <p:spPr>
          <a:xfrm>
            <a:off x="4137350" y="1252413"/>
            <a:ext cx="1136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2"/>
                </a:solidFill>
              </a:rPr>
              <a:t>Projet 1</a:t>
            </a:r>
            <a:endParaRPr b="1" sz="2000">
              <a:solidFill>
                <a:schemeClr val="accent2"/>
              </a:solidFill>
              <a:latin typeface="Arial"/>
              <a:ea typeface="Arial"/>
              <a:cs typeface="Arial"/>
              <a:sym typeface="Arial"/>
            </a:endParaRPr>
          </a:p>
        </p:txBody>
      </p:sp>
      <p:sp>
        <p:nvSpPr>
          <p:cNvPr id="155" name="Google Shape;155;p30"/>
          <p:cNvSpPr/>
          <p:nvPr/>
        </p:nvSpPr>
        <p:spPr>
          <a:xfrm>
            <a:off x="3993338" y="2185825"/>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7A398"/>
              </a:solidFill>
              <a:latin typeface="Arial"/>
              <a:ea typeface="Arial"/>
              <a:cs typeface="Arial"/>
              <a:sym typeface="Arial"/>
            </a:endParaRPr>
          </a:p>
        </p:txBody>
      </p:sp>
      <p:sp>
        <p:nvSpPr>
          <p:cNvPr id="156" name="Google Shape;156;p30"/>
          <p:cNvSpPr txBox="1"/>
          <p:nvPr/>
        </p:nvSpPr>
        <p:spPr>
          <a:xfrm>
            <a:off x="3973736" y="2206963"/>
            <a:ext cx="1136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4"/>
                </a:solidFill>
              </a:rPr>
              <a:t>Projet 2</a:t>
            </a:r>
            <a:endParaRPr b="1" sz="2000">
              <a:solidFill>
                <a:schemeClr val="accent4"/>
              </a:solidFill>
              <a:latin typeface="Arial"/>
              <a:ea typeface="Arial"/>
              <a:cs typeface="Arial"/>
              <a:sym typeface="Arial"/>
            </a:endParaRPr>
          </a:p>
        </p:txBody>
      </p:sp>
      <p:sp>
        <p:nvSpPr>
          <p:cNvPr id="157" name="Google Shape;157;p30"/>
          <p:cNvSpPr/>
          <p:nvPr/>
        </p:nvSpPr>
        <p:spPr>
          <a:xfrm>
            <a:off x="4053188" y="3161510"/>
            <a:ext cx="1410600" cy="484500"/>
          </a:xfrm>
          <a:prstGeom prst="homePlate">
            <a:avLst>
              <a:gd fmla="val 50000" name="adj"/>
            </a:avLst>
          </a:prstGeom>
          <a:solidFill>
            <a:schemeClr val="lt1"/>
          </a:solidFill>
          <a:ln cap="flat" cmpd="sng" w="381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8" name="Google Shape;158;p30"/>
          <p:cNvSpPr txBox="1"/>
          <p:nvPr/>
        </p:nvSpPr>
        <p:spPr>
          <a:xfrm>
            <a:off x="4087736" y="3224838"/>
            <a:ext cx="1136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5"/>
                </a:solidFill>
              </a:rPr>
              <a:t>Projet 3</a:t>
            </a:r>
            <a:endParaRPr b="1" sz="2000">
              <a:solidFill>
                <a:schemeClr val="accent5"/>
              </a:solidFill>
              <a:latin typeface="Arial"/>
              <a:ea typeface="Arial"/>
              <a:cs typeface="Arial"/>
              <a:sym typeface="Arial"/>
            </a:endParaRPr>
          </a:p>
        </p:txBody>
      </p:sp>
      <p:sp>
        <p:nvSpPr>
          <p:cNvPr id="159" name="Google Shape;159;p30"/>
          <p:cNvSpPr/>
          <p:nvPr/>
        </p:nvSpPr>
        <p:spPr>
          <a:xfrm>
            <a:off x="3973713" y="4057617"/>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0" name="Google Shape;160;p30"/>
          <p:cNvSpPr txBox="1"/>
          <p:nvPr/>
        </p:nvSpPr>
        <p:spPr>
          <a:xfrm>
            <a:off x="4033586" y="4099863"/>
            <a:ext cx="1266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3"/>
                </a:solidFill>
              </a:rPr>
              <a:t>Projet 4</a:t>
            </a:r>
            <a:endParaRPr b="1" sz="2000">
              <a:solidFill>
                <a:schemeClr val="accent3"/>
              </a:solidFill>
              <a:latin typeface="Arial"/>
              <a:ea typeface="Arial"/>
              <a:cs typeface="Arial"/>
              <a:sym typeface="Arial"/>
            </a:endParaRPr>
          </a:p>
        </p:txBody>
      </p:sp>
      <p:grpSp>
        <p:nvGrpSpPr>
          <p:cNvPr id="161" name="Google Shape;161;p30"/>
          <p:cNvGrpSpPr/>
          <p:nvPr/>
        </p:nvGrpSpPr>
        <p:grpSpPr>
          <a:xfrm>
            <a:off x="5866070" y="1088241"/>
            <a:ext cx="5779987" cy="1362168"/>
            <a:chOff x="-475010" y="1057558"/>
            <a:chExt cx="3859500" cy="1362168"/>
          </a:xfrm>
        </p:grpSpPr>
        <p:sp>
          <p:nvSpPr>
            <p:cNvPr id="162" name="Google Shape;162;p30"/>
            <p:cNvSpPr txBox="1"/>
            <p:nvPr/>
          </p:nvSpPr>
          <p:spPr>
            <a:xfrm>
              <a:off x="-475010" y="1057558"/>
              <a:ext cx="3859500" cy="630900"/>
            </a:xfrm>
            <a:prstGeom prst="rect">
              <a:avLst/>
            </a:prstGeom>
            <a:noFill/>
            <a:ln>
              <a:noFill/>
            </a:ln>
          </p:spPr>
          <p:txBody>
            <a:bodyPr anchorCtr="0" anchor="ctr" bIns="45700" lIns="91425" spcFirstLastPara="1" rIns="91425" wrap="square" tIns="45700">
              <a:spAutoFit/>
            </a:bodyPr>
            <a:lstStyle/>
            <a:p>
              <a:pPr indent="0" lvl="0" marL="0" rtl="0" algn="l">
                <a:lnSpc>
                  <a:spcPct val="79411"/>
                </a:lnSpc>
                <a:spcBef>
                  <a:spcPts val="0"/>
                </a:spcBef>
                <a:spcAft>
                  <a:spcPts val="0"/>
                </a:spcAft>
                <a:buClr>
                  <a:schemeClr val="dk1"/>
                </a:buClr>
                <a:buSzPts val="1100"/>
                <a:buFont typeface="Arial"/>
                <a:buNone/>
              </a:pPr>
              <a:r>
                <a:rPr b="1" lang="en-US" sz="1500"/>
                <a:t>Smart City Dortmund | 30.000 réverbères intelligents</a:t>
              </a:r>
              <a:endParaRPr b="1" sz="1500"/>
            </a:p>
            <a:p>
              <a:pPr indent="0" lvl="0" marL="0" marR="0" rtl="0" algn="l">
                <a:spcBef>
                  <a:spcPts val="600"/>
                </a:spcBef>
                <a:spcAft>
                  <a:spcPts val="0"/>
                </a:spcAft>
                <a:buNone/>
              </a:pPr>
              <a:r>
                <a:t/>
              </a:r>
              <a:endParaRPr b="1" sz="1500">
                <a:solidFill>
                  <a:srgbClr val="3F3F3F"/>
                </a:solidFill>
              </a:endParaRPr>
            </a:p>
          </p:txBody>
        </p:sp>
        <p:sp>
          <p:nvSpPr>
            <p:cNvPr id="163" name="Google Shape;163;p30"/>
            <p:cNvSpPr txBox="1"/>
            <p:nvPr/>
          </p:nvSpPr>
          <p:spPr>
            <a:xfrm>
              <a:off x="-475010" y="1339726"/>
              <a:ext cx="3859500" cy="1080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1500">
                  <a:solidFill>
                    <a:schemeClr val="dk1"/>
                  </a:solidFill>
                  <a:highlight>
                    <a:srgbClr val="F7F7F7"/>
                  </a:highlight>
                  <a:latin typeface="Roboto"/>
                  <a:ea typeface="Roboto"/>
                  <a:cs typeface="Roboto"/>
                  <a:sym typeface="Roboto"/>
                </a:rPr>
                <a:t>Solution pour surveiller et gérer individuellement l'infrastructure d'éclairage public de la ville </a:t>
              </a:r>
              <a:endParaRPr b="1" sz="1500">
                <a:solidFill>
                  <a:srgbClr val="1A1A1A"/>
                </a:solidFill>
              </a:endParaRPr>
            </a:p>
            <a:p>
              <a:pPr indent="0" lvl="0" marL="0" marR="0" rtl="0" algn="l">
                <a:spcBef>
                  <a:spcPts val="500"/>
                </a:spcBef>
                <a:spcAft>
                  <a:spcPts val="0"/>
                </a:spcAft>
                <a:buNone/>
              </a:pPr>
              <a:r>
                <a:t/>
              </a:r>
              <a:endParaRPr sz="1500"/>
            </a:p>
          </p:txBody>
        </p:sp>
      </p:grpSp>
      <p:grpSp>
        <p:nvGrpSpPr>
          <p:cNvPr id="164" name="Google Shape;164;p30"/>
          <p:cNvGrpSpPr/>
          <p:nvPr/>
        </p:nvGrpSpPr>
        <p:grpSpPr>
          <a:xfrm>
            <a:off x="5866075" y="2063925"/>
            <a:ext cx="6113802" cy="830989"/>
            <a:chOff x="-475007" y="1057563"/>
            <a:chExt cx="4082400" cy="830989"/>
          </a:xfrm>
        </p:grpSpPr>
        <p:sp>
          <p:nvSpPr>
            <p:cNvPr id="165" name="Google Shape;165;p30"/>
            <p:cNvSpPr txBox="1"/>
            <p:nvPr/>
          </p:nvSpPr>
          <p:spPr>
            <a:xfrm>
              <a:off x="-475007" y="1057563"/>
              <a:ext cx="40824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1500">
                  <a:solidFill>
                    <a:schemeClr val="dk1"/>
                  </a:solidFill>
                </a:rPr>
                <a:t>Projet de recherche scientifique:</a:t>
              </a:r>
              <a:r>
                <a:rPr b="1" lang="en-US" sz="1500">
                  <a:solidFill>
                    <a:srgbClr val="3F3F3F"/>
                  </a:solidFill>
                </a:rPr>
                <a:t> </a:t>
              </a:r>
              <a:r>
                <a:rPr b="1" lang="en-US" sz="1500">
                  <a:solidFill>
                    <a:schemeClr val="dk1"/>
                  </a:solidFill>
                </a:rPr>
                <a:t>Smart flood detection system </a:t>
              </a:r>
              <a:endParaRPr b="1" sz="1500">
                <a:solidFill>
                  <a:schemeClr val="dk1"/>
                </a:solidFill>
                <a:latin typeface="Arial"/>
                <a:ea typeface="Arial"/>
                <a:cs typeface="Arial"/>
                <a:sym typeface="Arial"/>
              </a:endParaRPr>
            </a:p>
          </p:txBody>
        </p:sp>
        <p:sp>
          <p:nvSpPr>
            <p:cNvPr id="166" name="Google Shape;166;p30"/>
            <p:cNvSpPr txBox="1"/>
            <p:nvPr/>
          </p:nvSpPr>
          <p:spPr>
            <a:xfrm>
              <a:off x="-431991" y="1334451"/>
              <a:ext cx="38595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500">
                  <a:solidFill>
                    <a:schemeClr val="dk1"/>
                  </a:solidFill>
                  <a:latin typeface="Roboto"/>
                  <a:ea typeface="Roboto"/>
                  <a:cs typeface="Roboto"/>
                  <a:sym typeface="Roboto"/>
                </a:rPr>
                <a:t>L</a:t>
              </a:r>
              <a:r>
                <a:rPr lang="en-US" sz="1500">
                  <a:solidFill>
                    <a:schemeClr val="dk1"/>
                  </a:solidFill>
                  <a:latin typeface="Roboto"/>
                  <a:ea typeface="Roboto"/>
                  <a:cs typeface="Roboto"/>
                  <a:sym typeface="Roboto"/>
                </a:rPr>
                <a:t>a détection automatique des inondations associée à la coupure automatique de l'électricité</a:t>
              </a:r>
              <a:endParaRPr sz="1500">
                <a:solidFill>
                  <a:schemeClr val="dk1"/>
                </a:solidFill>
              </a:endParaRPr>
            </a:p>
          </p:txBody>
        </p:sp>
      </p:grpSp>
      <p:grpSp>
        <p:nvGrpSpPr>
          <p:cNvPr id="167" name="Google Shape;167;p30"/>
          <p:cNvGrpSpPr/>
          <p:nvPr/>
        </p:nvGrpSpPr>
        <p:grpSpPr>
          <a:xfrm>
            <a:off x="5925920" y="3039606"/>
            <a:ext cx="5779987" cy="836268"/>
            <a:chOff x="-475010" y="1057558"/>
            <a:chExt cx="3859500" cy="836268"/>
          </a:xfrm>
        </p:grpSpPr>
        <p:sp>
          <p:nvSpPr>
            <p:cNvPr id="168" name="Google Shape;168;p30"/>
            <p:cNvSpPr txBox="1"/>
            <p:nvPr/>
          </p:nvSpPr>
          <p:spPr>
            <a:xfrm>
              <a:off x="-475010" y="1057558"/>
              <a:ext cx="38595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rgbClr val="3F3F3F"/>
                  </a:solidFill>
                </a:rPr>
                <a:t>Projet universitaire : </a:t>
              </a:r>
              <a:r>
                <a:rPr b="1" lang="en-US" sz="1500">
                  <a:solidFill>
                    <a:srgbClr val="3F3F3F"/>
                  </a:solidFill>
                </a:rPr>
                <a:t>poubelles intelligentes</a:t>
              </a:r>
              <a:endParaRPr sz="1500"/>
            </a:p>
          </p:txBody>
        </p:sp>
        <p:sp>
          <p:nvSpPr>
            <p:cNvPr id="169" name="Google Shape;169;p30"/>
            <p:cNvSpPr txBox="1"/>
            <p:nvPr/>
          </p:nvSpPr>
          <p:spPr>
            <a:xfrm>
              <a:off x="-475010" y="1339726"/>
              <a:ext cx="3859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rPr>
                <a:t>sont des dispositifs qui intègrent des technologies avancées pour améliorer la gestion des déchets.</a:t>
              </a:r>
              <a:endParaRPr sz="1500">
                <a:solidFill>
                  <a:schemeClr val="dk1"/>
                </a:solidFill>
              </a:endParaRPr>
            </a:p>
          </p:txBody>
        </p:sp>
      </p:grpSp>
      <p:grpSp>
        <p:nvGrpSpPr>
          <p:cNvPr id="170" name="Google Shape;170;p30"/>
          <p:cNvGrpSpPr/>
          <p:nvPr/>
        </p:nvGrpSpPr>
        <p:grpSpPr>
          <a:xfrm>
            <a:off x="5846445" y="3935725"/>
            <a:ext cx="6103024" cy="1067256"/>
            <a:chOff x="-475010" y="1057571"/>
            <a:chExt cx="4075203" cy="1067256"/>
          </a:xfrm>
        </p:grpSpPr>
        <p:sp>
          <p:nvSpPr>
            <p:cNvPr id="171" name="Google Shape;171;p30"/>
            <p:cNvSpPr txBox="1"/>
            <p:nvPr/>
          </p:nvSpPr>
          <p:spPr>
            <a:xfrm>
              <a:off x="-475007" y="1057571"/>
              <a:ext cx="4075200" cy="554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rPr>
                <a:t>Projet Innovant : </a:t>
              </a:r>
              <a:r>
                <a:rPr b="1" lang="en-US" sz="1500">
                  <a:solidFill>
                    <a:schemeClr val="dk1"/>
                  </a:solidFill>
                </a:rPr>
                <a:t> Smart Pedestrian and Vehicle Safety System</a:t>
              </a:r>
              <a:endParaRPr b="1" sz="1500">
                <a:solidFill>
                  <a:schemeClr val="dk1"/>
                </a:solidFill>
              </a:endParaRPr>
            </a:p>
            <a:p>
              <a:pPr indent="0" lvl="0" marL="0" marR="0" rtl="0" algn="l">
                <a:spcBef>
                  <a:spcPts val="0"/>
                </a:spcBef>
                <a:spcAft>
                  <a:spcPts val="0"/>
                </a:spcAft>
                <a:buNone/>
              </a:pPr>
              <a:r>
                <a:t/>
              </a:r>
              <a:endParaRPr b="1" sz="1500">
                <a:solidFill>
                  <a:schemeClr val="dk1"/>
                </a:solidFill>
              </a:endParaRPr>
            </a:p>
          </p:txBody>
        </p:sp>
        <p:sp>
          <p:nvSpPr>
            <p:cNvPr id="172" name="Google Shape;172;p30"/>
            <p:cNvSpPr txBox="1"/>
            <p:nvPr/>
          </p:nvSpPr>
          <p:spPr>
            <a:xfrm>
              <a:off x="-475010" y="1339726"/>
              <a:ext cx="3859500" cy="78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t>Ce projet vise à améliorer la sécurité des piétons dans une Smart City en utilisant des technologies de l'Internet des Objets (IoT) pour prévenir les accidents de la route impliquant des piétons.</a:t>
              </a:r>
              <a:endParaRPr sz="1500"/>
            </a:p>
          </p:txBody>
        </p:sp>
      </p:grpSp>
      <p:sp>
        <p:nvSpPr>
          <p:cNvPr id="173" name="Google Shape;173;p30"/>
          <p:cNvSpPr txBox="1"/>
          <p:nvPr/>
        </p:nvSpPr>
        <p:spPr>
          <a:xfrm>
            <a:off x="203858" y="4681268"/>
            <a:ext cx="3059100" cy="1790700"/>
          </a:xfrm>
          <a:prstGeom prst="rect">
            <a:avLst/>
          </a:prstGeom>
          <a:noFill/>
          <a:ln>
            <a:noFill/>
          </a:ln>
        </p:spPr>
        <p:txBody>
          <a:bodyPr anchorCtr="0" anchor="ctr" bIns="45700" lIns="91425" spcFirstLastPara="1" rIns="91425" wrap="square" tIns="45700">
            <a:noAutofit/>
          </a:bodyPr>
          <a:lstStyle/>
          <a:p>
            <a:pPr indent="0" lvl="0" marL="0" rtl="0" algn="ctr">
              <a:lnSpc>
                <a:spcPct val="120000"/>
              </a:lnSpc>
              <a:spcBef>
                <a:spcPts val="0"/>
              </a:spcBef>
              <a:spcAft>
                <a:spcPts val="0"/>
              </a:spcAft>
              <a:buClr>
                <a:schemeClr val="dk1"/>
              </a:buClr>
              <a:buSzPts val="1100"/>
              <a:buFont typeface="Arial"/>
              <a:buNone/>
            </a:pPr>
            <a:r>
              <a:rPr b="1" lang="en-US" sz="3800">
                <a:solidFill>
                  <a:srgbClr val="FFFFFF"/>
                </a:solidFill>
                <a:latin typeface="Times New Roman"/>
                <a:ea typeface="Times New Roman"/>
                <a:cs typeface="Times New Roman"/>
                <a:sym typeface="Times New Roman"/>
              </a:rPr>
              <a:t>Le plan de la présentation</a:t>
            </a:r>
            <a:endParaRPr sz="3200">
              <a:solidFill>
                <a:schemeClr val="lt1"/>
              </a:solidFill>
            </a:endParaRPr>
          </a:p>
        </p:txBody>
      </p:sp>
      <p:sp>
        <p:nvSpPr>
          <p:cNvPr id="174" name="Google Shape;174;p30"/>
          <p:cNvSpPr/>
          <p:nvPr/>
        </p:nvSpPr>
        <p:spPr>
          <a:xfrm>
            <a:off x="5505506" y="404773"/>
            <a:ext cx="144000" cy="14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75" name="Google Shape;175;p30"/>
          <p:cNvSpPr/>
          <p:nvPr/>
        </p:nvSpPr>
        <p:spPr>
          <a:xfrm>
            <a:off x="3993338" y="234465"/>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76" name="Google Shape;176;p30"/>
          <p:cNvSpPr txBox="1"/>
          <p:nvPr/>
        </p:nvSpPr>
        <p:spPr>
          <a:xfrm>
            <a:off x="3826413" y="299775"/>
            <a:ext cx="17199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700">
                <a:solidFill>
                  <a:schemeClr val="accent3"/>
                </a:solidFill>
              </a:rPr>
              <a:t>Introduction</a:t>
            </a:r>
            <a:endParaRPr b="1" sz="1700">
              <a:solidFill>
                <a:schemeClr val="accent3"/>
              </a:solidFill>
              <a:latin typeface="Arial"/>
              <a:ea typeface="Arial"/>
              <a:cs typeface="Arial"/>
              <a:sym typeface="Arial"/>
            </a:endParaRPr>
          </a:p>
        </p:txBody>
      </p:sp>
      <p:grpSp>
        <p:nvGrpSpPr>
          <p:cNvPr id="177" name="Google Shape;177;p30"/>
          <p:cNvGrpSpPr/>
          <p:nvPr/>
        </p:nvGrpSpPr>
        <p:grpSpPr>
          <a:xfrm>
            <a:off x="5866070" y="112561"/>
            <a:ext cx="5779987" cy="836268"/>
            <a:chOff x="-475010" y="1057558"/>
            <a:chExt cx="3859500" cy="836268"/>
          </a:xfrm>
        </p:grpSpPr>
        <p:sp>
          <p:nvSpPr>
            <p:cNvPr id="178" name="Google Shape;178;p30"/>
            <p:cNvSpPr txBox="1"/>
            <p:nvPr/>
          </p:nvSpPr>
          <p:spPr>
            <a:xfrm>
              <a:off x="-475010" y="1057558"/>
              <a:ext cx="38595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rgbClr val="3F3F3F"/>
                  </a:solidFill>
                </a:rPr>
                <a:t>Qu’est-ce qu’une smart city ??</a:t>
              </a:r>
              <a:endParaRPr b="1" sz="1500">
                <a:solidFill>
                  <a:srgbClr val="3F3F3F"/>
                </a:solidFill>
                <a:latin typeface="Arial"/>
                <a:ea typeface="Arial"/>
                <a:cs typeface="Arial"/>
                <a:sym typeface="Arial"/>
              </a:endParaRPr>
            </a:p>
          </p:txBody>
        </p:sp>
        <p:sp>
          <p:nvSpPr>
            <p:cNvPr id="179" name="Google Shape;179;p30"/>
            <p:cNvSpPr txBox="1"/>
            <p:nvPr/>
          </p:nvSpPr>
          <p:spPr>
            <a:xfrm>
              <a:off x="-475010" y="1339726"/>
              <a:ext cx="3859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t>Comment identifier une smart city ?</a:t>
              </a:r>
              <a:endParaRPr sz="1500"/>
            </a:p>
            <a:p>
              <a:pPr indent="0" lvl="0" marL="0" marR="0" rtl="0" algn="l">
                <a:spcBef>
                  <a:spcPts val="0"/>
                </a:spcBef>
                <a:spcAft>
                  <a:spcPts val="0"/>
                </a:spcAft>
                <a:buNone/>
              </a:pPr>
              <a:r>
                <a:rPr lang="en-US" sz="1500"/>
                <a:t>Les enjeux qui y sont associés et comment il fonctionne.</a:t>
              </a:r>
              <a:endParaRPr sz="1500"/>
            </a:p>
          </p:txBody>
        </p:sp>
      </p:grpSp>
      <p:sp>
        <p:nvSpPr>
          <p:cNvPr id="180" name="Google Shape;180;p30"/>
          <p:cNvSpPr/>
          <p:nvPr/>
        </p:nvSpPr>
        <p:spPr>
          <a:xfrm>
            <a:off x="4008826" y="5112842"/>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81" name="Google Shape;181;p30"/>
          <p:cNvSpPr txBox="1"/>
          <p:nvPr/>
        </p:nvSpPr>
        <p:spPr>
          <a:xfrm>
            <a:off x="3938625" y="5189400"/>
            <a:ext cx="1410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accent3"/>
                </a:solidFill>
              </a:rPr>
              <a:t>Conclusion</a:t>
            </a:r>
            <a:endParaRPr b="1" sz="1600">
              <a:solidFill>
                <a:schemeClr val="accent3"/>
              </a:solidFill>
              <a:latin typeface="Arial"/>
              <a:ea typeface="Arial"/>
              <a:cs typeface="Arial"/>
              <a:sym typeface="Arial"/>
            </a:endParaRPr>
          </a:p>
        </p:txBody>
      </p:sp>
      <p:sp>
        <p:nvSpPr>
          <p:cNvPr id="182" name="Google Shape;182;p30"/>
          <p:cNvSpPr/>
          <p:nvPr/>
        </p:nvSpPr>
        <p:spPr>
          <a:xfrm>
            <a:off x="5565356" y="5283200"/>
            <a:ext cx="144000" cy="144000"/>
          </a:xfrm>
          <a:prstGeom prst="ellipse">
            <a:avLst/>
          </a:prstGeom>
          <a:solidFill>
            <a:schemeClr val="accent3"/>
          </a:solidFill>
          <a:ln cap="flat" cmpd="sng" w="9525">
            <a:solidFill>
              <a:srgbClr val="0737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3"/>
              </a:solidFill>
              <a:latin typeface="Arial"/>
              <a:ea typeface="Arial"/>
              <a:cs typeface="Arial"/>
              <a:sym typeface="Arial"/>
            </a:endParaRPr>
          </a:p>
        </p:txBody>
      </p:sp>
      <p:sp>
        <p:nvSpPr>
          <p:cNvPr id="183" name="Google Shape;183;p30"/>
          <p:cNvSpPr/>
          <p:nvPr/>
        </p:nvSpPr>
        <p:spPr>
          <a:xfrm>
            <a:off x="4053201" y="5929417"/>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84" name="Google Shape;184;p30"/>
          <p:cNvSpPr txBox="1"/>
          <p:nvPr/>
        </p:nvSpPr>
        <p:spPr>
          <a:xfrm>
            <a:off x="4008825" y="5992575"/>
            <a:ext cx="14106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accent3"/>
                </a:solidFill>
              </a:rPr>
              <a:t>Bibliographie</a:t>
            </a:r>
            <a:endParaRPr b="1" sz="1500">
              <a:solidFill>
                <a:schemeClr val="accent3"/>
              </a:solidFill>
              <a:latin typeface="Arial"/>
              <a:ea typeface="Arial"/>
              <a:cs typeface="Arial"/>
              <a:sym typeface="Arial"/>
            </a:endParaRPr>
          </a:p>
        </p:txBody>
      </p:sp>
      <p:sp>
        <p:nvSpPr>
          <p:cNvPr id="185" name="Google Shape;185;p30"/>
          <p:cNvSpPr/>
          <p:nvPr/>
        </p:nvSpPr>
        <p:spPr>
          <a:xfrm>
            <a:off x="5565356" y="6099725"/>
            <a:ext cx="144000" cy="144000"/>
          </a:xfrm>
          <a:prstGeom prst="ellipse">
            <a:avLst/>
          </a:prstGeom>
          <a:solidFill>
            <a:schemeClr val="accent3"/>
          </a:solidFill>
          <a:ln cap="flat" cmpd="sng" w="9525">
            <a:solidFill>
              <a:srgbClr val="0737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3"/>
              </a:solidFill>
              <a:latin typeface="Arial"/>
              <a:ea typeface="Arial"/>
              <a:cs typeface="Arial"/>
              <a:sym typeface="Arial"/>
            </a:endParaRPr>
          </a:p>
        </p:txBody>
      </p:sp>
      <p:grpSp>
        <p:nvGrpSpPr>
          <p:cNvPr id="186" name="Google Shape;186;p30"/>
          <p:cNvGrpSpPr/>
          <p:nvPr/>
        </p:nvGrpSpPr>
        <p:grpSpPr>
          <a:xfrm>
            <a:off x="5925475" y="5249238"/>
            <a:ext cx="6113819" cy="670063"/>
            <a:chOff x="-521882" y="1315358"/>
            <a:chExt cx="4082411" cy="670063"/>
          </a:xfrm>
        </p:grpSpPr>
        <p:sp>
          <p:nvSpPr>
            <p:cNvPr id="187" name="Google Shape;187;p30"/>
            <p:cNvSpPr txBox="1"/>
            <p:nvPr/>
          </p:nvSpPr>
          <p:spPr>
            <a:xfrm>
              <a:off x="-521882" y="1315358"/>
              <a:ext cx="40752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rPr>
                <a:t>Conclusion et perspectives</a:t>
              </a:r>
              <a:endParaRPr b="1" sz="1500">
                <a:solidFill>
                  <a:schemeClr val="dk1"/>
                </a:solidFill>
                <a:latin typeface="Arial"/>
                <a:ea typeface="Arial"/>
                <a:cs typeface="Arial"/>
                <a:sym typeface="Arial"/>
              </a:endParaRPr>
            </a:p>
          </p:txBody>
        </p:sp>
        <p:sp>
          <p:nvSpPr>
            <p:cNvPr id="188" name="Google Shape;188;p30"/>
            <p:cNvSpPr txBox="1"/>
            <p:nvPr/>
          </p:nvSpPr>
          <p:spPr>
            <a:xfrm>
              <a:off x="-514670" y="1662321"/>
              <a:ext cx="4075200" cy="323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500">
                  <a:solidFill>
                    <a:schemeClr val="dk1"/>
                  </a:solidFill>
                </a:rPr>
                <a:t>L</a:t>
              </a:r>
              <a:r>
                <a:rPr lang="en-US" sz="1500">
                  <a:solidFill>
                    <a:schemeClr val="dk1"/>
                  </a:solidFill>
                </a:rPr>
                <a:t>es Smart Cities incarnent l'avenir des zones urbaines</a:t>
              </a:r>
              <a:endParaRPr sz="1500">
                <a:solidFill>
                  <a:schemeClr val="dk1"/>
                </a:solidFill>
              </a:endParaRPr>
            </a:p>
          </p:txBody>
        </p:sp>
      </p:grpSp>
      <p:grpSp>
        <p:nvGrpSpPr>
          <p:cNvPr id="189" name="Google Shape;189;p30"/>
          <p:cNvGrpSpPr/>
          <p:nvPr/>
        </p:nvGrpSpPr>
        <p:grpSpPr>
          <a:xfrm>
            <a:off x="6050195" y="6028475"/>
            <a:ext cx="6103024" cy="605255"/>
            <a:chOff x="-475010" y="1057571"/>
            <a:chExt cx="4075203" cy="605256"/>
          </a:xfrm>
        </p:grpSpPr>
        <p:sp>
          <p:nvSpPr>
            <p:cNvPr id="190" name="Google Shape;190;p30"/>
            <p:cNvSpPr txBox="1"/>
            <p:nvPr/>
          </p:nvSpPr>
          <p:spPr>
            <a:xfrm>
              <a:off x="-475007" y="1057571"/>
              <a:ext cx="40752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rPr>
                <a:t>Bibliographie</a:t>
              </a:r>
              <a:endParaRPr b="1" sz="1500">
                <a:solidFill>
                  <a:schemeClr val="dk1"/>
                </a:solidFill>
                <a:latin typeface="Arial"/>
                <a:ea typeface="Arial"/>
                <a:cs typeface="Arial"/>
                <a:sym typeface="Arial"/>
              </a:endParaRPr>
            </a:p>
          </p:txBody>
        </p:sp>
        <p:sp>
          <p:nvSpPr>
            <p:cNvPr id="191" name="Google Shape;191;p30"/>
            <p:cNvSpPr txBox="1"/>
            <p:nvPr/>
          </p:nvSpPr>
          <p:spPr>
            <a:xfrm>
              <a:off x="-475010" y="1339726"/>
              <a:ext cx="3859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t>Les </a:t>
              </a:r>
              <a:r>
                <a:rPr lang="en-US" sz="1500"/>
                <a:t>références</a:t>
              </a:r>
              <a:r>
                <a:rPr lang="en-US" sz="1500"/>
                <a:t> t sources d’informations</a:t>
              </a:r>
              <a:endParaRPr sz="150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6"/>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 Les composants utilisés</a:t>
            </a:r>
            <a:endParaRPr sz="5000"/>
          </a:p>
        </p:txBody>
      </p:sp>
      <p:sp>
        <p:nvSpPr>
          <p:cNvPr id="726" name="Google Shape;726;p66"/>
          <p:cNvSpPr txBox="1"/>
          <p:nvPr/>
        </p:nvSpPr>
        <p:spPr>
          <a:xfrm>
            <a:off x="917225" y="1298200"/>
            <a:ext cx="45156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La réalisation de ce système nécessite le fonctionnement de 2 parties qu’ils sont :</a:t>
            </a:r>
            <a:endParaRPr sz="1800"/>
          </a:p>
          <a:p>
            <a:pPr indent="0" lvl="0" marL="0" rtl="0" algn="just">
              <a:spcBef>
                <a:spcPts val="0"/>
              </a:spcBef>
              <a:spcAft>
                <a:spcPts val="0"/>
              </a:spcAft>
              <a:buNone/>
            </a:pPr>
            <a:r>
              <a:rPr lang="en-US" sz="1800"/>
              <a:t> - La partie de commande : Arduino Yun </a:t>
            </a:r>
            <a:endParaRPr sz="1800"/>
          </a:p>
          <a:p>
            <a:pPr indent="0" lvl="0" marL="0" rtl="0" algn="just">
              <a:spcBef>
                <a:spcPts val="0"/>
              </a:spcBef>
              <a:spcAft>
                <a:spcPts val="0"/>
              </a:spcAft>
              <a:buNone/>
            </a:pPr>
            <a:r>
              <a:rPr lang="en-US" sz="1800"/>
              <a:t>- La partie opérative : les capteurs et les actionneurs.</a:t>
            </a:r>
            <a:endParaRPr sz="1800"/>
          </a:p>
        </p:txBody>
      </p:sp>
      <p:pic>
        <p:nvPicPr>
          <p:cNvPr id="727" name="Google Shape;727;p66"/>
          <p:cNvPicPr preferRelativeResize="0"/>
          <p:nvPr/>
        </p:nvPicPr>
        <p:blipFill>
          <a:blip r:embed="rId3">
            <a:alphaModFix/>
          </a:blip>
          <a:stretch>
            <a:fillRect/>
          </a:stretch>
        </p:blipFill>
        <p:spPr>
          <a:xfrm>
            <a:off x="403024" y="3209010"/>
            <a:ext cx="5185025" cy="2359005"/>
          </a:xfrm>
          <a:prstGeom prst="rect">
            <a:avLst/>
          </a:prstGeom>
          <a:noFill/>
          <a:ln>
            <a:noFill/>
          </a:ln>
        </p:spPr>
      </p:pic>
      <p:pic>
        <p:nvPicPr>
          <p:cNvPr id="728" name="Google Shape;728;p66"/>
          <p:cNvPicPr preferRelativeResize="0"/>
          <p:nvPr/>
        </p:nvPicPr>
        <p:blipFill>
          <a:blip r:embed="rId4">
            <a:alphaModFix/>
          </a:blip>
          <a:stretch>
            <a:fillRect/>
          </a:stretch>
        </p:blipFill>
        <p:spPr>
          <a:xfrm>
            <a:off x="5588050" y="3415675"/>
            <a:ext cx="3565975" cy="1945675"/>
          </a:xfrm>
          <a:prstGeom prst="rect">
            <a:avLst/>
          </a:prstGeom>
          <a:noFill/>
          <a:ln>
            <a:noFill/>
          </a:ln>
        </p:spPr>
      </p:pic>
      <p:pic>
        <p:nvPicPr>
          <p:cNvPr id="729" name="Google Shape;729;p66"/>
          <p:cNvPicPr preferRelativeResize="0"/>
          <p:nvPr/>
        </p:nvPicPr>
        <p:blipFill>
          <a:blip r:embed="rId5">
            <a:alphaModFix/>
          </a:blip>
          <a:stretch>
            <a:fillRect/>
          </a:stretch>
        </p:blipFill>
        <p:spPr>
          <a:xfrm>
            <a:off x="8717824" y="1216100"/>
            <a:ext cx="2165789" cy="2251000"/>
          </a:xfrm>
          <a:prstGeom prst="rect">
            <a:avLst/>
          </a:prstGeom>
          <a:noFill/>
          <a:ln>
            <a:noFill/>
          </a:ln>
        </p:spPr>
      </p:pic>
      <p:pic>
        <p:nvPicPr>
          <p:cNvPr id="730" name="Google Shape;730;p66"/>
          <p:cNvPicPr preferRelativeResize="0"/>
          <p:nvPr/>
        </p:nvPicPr>
        <p:blipFill>
          <a:blip r:embed="rId6">
            <a:alphaModFix/>
          </a:blip>
          <a:stretch>
            <a:fillRect/>
          </a:stretch>
        </p:blipFill>
        <p:spPr>
          <a:xfrm>
            <a:off x="5825074" y="1371325"/>
            <a:ext cx="2754475" cy="1632282"/>
          </a:xfrm>
          <a:prstGeom prst="rect">
            <a:avLst/>
          </a:prstGeom>
          <a:noFill/>
          <a:ln>
            <a:noFill/>
          </a:ln>
        </p:spPr>
      </p:pic>
      <p:pic>
        <p:nvPicPr>
          <p:cNvPr id="731" name="Google Shape;731;p66"/>
          <p:cNvPicPr preferRelativeResize="0"/>
          <p:nvPr/>
        </p:nvPicPr>
        <p:blipFill>
          <a:blip r:embed="rId7">
            <a:alphaModFix/>
          </a:blip>
          <a:stretch>
            <a:fillRect/>
          </a:stretch>
        </p:blipFill>
        <p:spPr>
          <a:xfrm>
            <a:off x="7951063" y="4756313"/>
            <a:ext cx="3971925" cy="1838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idx="1" type="body"/>
          </p:nvPr>
        </p:nvSpPr>
        <p:spPr>
          <a:xfrm>
            <a:off x="-1835450" y="621725"/>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La simulation</a:t>
            </a:r>
            <a:endParaRPr sz="5000"/>
          </a:p>
        </p:txBody>
      </p:sp>
      <p:sp>
        <p:nvSpPr>
          <p:cNvPr id="737" name="Google Shape;737;p67"/>
          <p:cNvSpPr txBox="1"/>
          <p:nvPr/>
        </p:nvSpPr>
        <p:spPr>
          <a:xfrm>
            <a:off x="6773350" y="371975"/>
            <a:ext cx="45156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t> Proteus Visuel Designer / IOT Builder </a:t>
            </a:r>
            <a:endParaRPr b="1" sz="1800"/>
          </a:p>
        </p:txBody>
      </p:sp>
      <p:sp>
        <p:nvSpPr>
          <p:cNvPr id="738" name="Google Shape;738;p67"/>
          <p:cNvSpPr txBox="1"/>
          <p:nvPr/>
        </p:nvSpPr>
        <p:spPr>
          <a:xfrm>
            <a:off x="2043300" y="1737925"/>
            <a:ext cx="45156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t>Graphiquement, la commande est exécutée via la méthode 02 : </a:t>
            </a:r>
            <a:endParaRPr sz="2000"/>
          </a:p>
          <a:p>
            <a:pPr indent="0" lvl="0" marL="0" rtl="0" algn="just">
              <a:spcBef>
                <a:spcPts val="0"/>
              </a:spcBef>
              <a:spcAft>
                <a:spcPts val="0"/>
              </a:spcAft>
              <a:buNone/>
            </a:pPr>
            <a:r>
              <a:rPr lang="en-US" sz="2000"/>
              <a:t>01) Logiciel Proteus : l’exécution dans Proteus permet de visualiser un panneau virtuel qui nous permet de faire toutes les commandes. </a:t>
            </a:r>
            <a:endParaRPr sz="2000"/>
          </a:p>
          <a:p>
            <a:pPr indent="0" lvl="0" marL="0" rtl="0" algn="just">
              <a:spcBef>
                <a:spcPts val="0"/>
              </a:spcBef>
              <a:spcAft>
                <a:spcPts val="0"/>
              </a:spcAft>
              <a:buNone/>
            </a:pPr>
            <a:r>
              <a:rPr lang="en-US" sz="2000"/>
              <a:t>02) Application IoT Controller : c’est une application disposée sur Play store qui nous permet de contrôler notre schéma</a:t>
            </a:r>
            <a:endParaRPr sz="2000"/>
          </a:p>
        </p:txBody>
      </p:sp>
      <p:pic>
        <p:nvPicPr>
          <p:cNvPr id="739" name="Google Shape;739;p67"/>
          <p:cNvPicPr preferRelativeResize="0"/>
          <p:nvPr/>
        </p:nvPicPr>
        <p:blipFill>
          <a:blip r:embed="rId3">
            <a:alphaModFix/>
          </a:blip>
          <a:stretch>
            <a:fillRect/>
          </a:stretch>
        </p:blipFill>
        <p:spPr>
          <a:xfrm>
            <a:off x="7727475" y="1737925"/>
            <a:ext cx="3053575" cy="2645550"/>
          </a:xfrm>
          <a:prstGeom prst="rect">
            <a:avLst/>
          </a:prstGeom>
          <a:noFill/>
          <a:ln>
            <a:noFill/>
          </a:ln>
        </p:spPr>
      </p:pic>
      <p:sp>
        <p:nvSpPr>
          <p:cNvPr id="740" name="Google Shape;740;p67"/>
          <p:cNvSpPr txBox="1"/>
          <p:nvPr/>
        </p:nvSpPr>
        <p:spPr>
          <a:xfrm>
            <a:off x="8108475" y="4445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APP IOT Controller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8"/>
          <p:cNvSpPr txBox="1"/>
          <p:nvPr>
            <p:ph idx="1" type="body"/>
          </p:nvPr>
        </p:nvSpPr>
        <p:spPr>
          <a:xfrm>
            <a:off x="-424500" y="719675"/>
            <a:ext cx="12616500" cy="68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2900"/>
              <a:t> </a:t>
            </a:r>
            <a:r>
              <a:rPr lang="en-US" sz="2900"/>
              <a:t>Détection de GAZ</a:t>
            </a:r>
            <a:endParaRPr sz="2900"/>
          </a:p>
        </p:txBody>
      </p:sp>
      <p:pic>
        <p:nvPicPr>
          <p:cNvPr id="746" name="Google Shape;746;p68"/>
          <p:cNvPicPr preferRelativeResize="0"/>
          <p:nvPr/>
        </p:nvPicPr>
        <p:blipFill>
          <a:blip r:embed="rId3">
            <a:alphaModFix/>
          </a:blip>
          <a:stretch>
            <a:fillRect/>
          </a:stretch>
        </p:blipFill>
        <p:spPr>
          <a:xfrm>
            <a:off x="589825" y="3089100"/>
            <a:ext cx="5749100" cy="1482900"/>
          </a:xfrm>
          <a:prstGeom prst="rect">
            <a:avLst/>
          </a:prstGeom>
          <a:noFill/>
          <a:ln>
            <a:noFill/>
          </a:ln>
        </p:spPr>
      </p:pic>
      <p:sp>
        <p:nvSpPr>
          <p:cNvPr id="747" name="Google Shape;747;p68"/>
          <p:cNvSpPr txBox="1"/>
          <p:nvPr/>
        </p:nvSpPr>
        <p:spPr>
          <a:xfrm>
            <a:off x="1580450" y="1402475"/>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Cette fonction peut détecter s'il y a des gaz nocifs dans Poubelle intelligente avec capteur MQ2, en envoyant une alarme sur L’application. </a:t>
            </a:r>
            <a:endParaRPr sz="1600"/>
          </a:p>
        </p:txBody>
      </p:sp>
      <p:pic>
        <p:nvPicPr>
          <p:cNvPr id="748" name="Google Shape;748;p68"/>
          <p:cNvPicPr preferRelativeResize="0"/>
          <p:nvPr/>
        </p:nvPicPr>
        <p:blipFill>
          <a:blip r:embed="rId4">
            <a:alphaModFix/>
          </a:blip>
          <a:stretch>
            <a:fillRect/>
          </a:stretch>
        </p:blipFill>
        <p:spPr>
          <a:xfrm>
            <a:off x="6491325" y="1554875"/>
            <a:ext cx="5010150" cy="3095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9"/>
          <p:cNvSpPr txBox="1"/>
          <p:nvPr>
            <p:ph idx="1" type="body"/>
          </p:nvPr>
        </p:nvSpPr>
        <p:spPr>
          <a:xfrm>
            <a:off x="-424500" y="719675"/>
            <a:ext cx="12616500" cy="68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2900"/>
              <a:t> Détection du niveau de remplissage des déchets </a:t>
            </a:r>
            <a:endParaRPr sz="2900"/>
          </a:p>
        </p:txBody>
      </p:sp>
      <p:pic>
        <p:nvPicPr>
          <p:cNvPr id="754" name="Google Shape;754;p69"/>
          <p:cNvPicPr preferRelativeResize="0"/>
          <p:nvPr/>
        </p:nvPicPr>
        <p:blipFill>
          <a:blip r:embed="rId3">
            <a:alphaModFix/>
          </a:blip>
          <a:stretch>
            <a:fillRect/>
          </a:stretch>
        </p:blipFill>
        <p:spPr>
          <a:xfrm>
            <a:off x="1097825" y="2105200"/>
            <a:ext cx="5314950" cy="3343275"/>
          </a:xfrm>
          <a:prstGeom prst="rect">
            <a:avLst/>
          </a:prstGeom>
          <a:noFill/>
          <a:ln>
            <a:noFill/>
          </a:ln>
        </p:spPr>
      </p:pic>
      <p:pic>
        <p:nvPicPr>
          <p:cNvPr id="755" name="Google Shape;755;p69"/>
          <p:cNvPicPr preferRelativeResize="0"/>
          <p:nvPr/>
        </p:nvPicPr>
        <p:blipFill>
          <a:blip r:embed="rId4">
            <a:alphaModFix/>
          </a:blip>
          <a:stretch>
            <a:fillRect/>
          </a:stretch>
        </p:blipFill>
        <p:spPr>
          <a:xfrm>
            <a:off x="6579300" y="2203975"/>
            <a:ext cx="5362575" cy="3019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0"/>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3400"/>
              <a:t>Processus de remplissage de boîtes intelligentes</a:t>
            </a:r>
            <a:endParaRPr sz="3400"/>
          </a:p>
        </p:txBody>
      </p:sp>
      <p:sp>
        <p:nvSpPr>
          <p:cNvPr id="761" name="Google Shape;761;p70"/>
          <p:cNvSpPr txBox="1"/>
          <p:nvPr/>
        </p:nvSpPr>
        <p:spPr>
          <a:xfrm>
            <a:off x="945450" y="1947325"/>
            <a:ext cx="45156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 si D&gt; 400mm: Le conteneur est à moitié plein et est considéré comme vide. </a:t>
            </a:r>
            <a:endParaRPr sz="1800"/>
          </a:p>
          <a:p>
            <a:pPr indent="0" lvl="0" marL="0" rtl="0" algn="just">
              <a:spcBef>
                <a:spcPts val="0"/>
              </a:spcBef>
              <a:spcAft>
                <a:spcPts val="0"/>
              </a:spcAft>
              <a:buNone/>
            </a:pPr>
            <a:r>
              <a:rPr lang="en-US" sz="1800"/>
              <a:t>- si 400mm&lt; D&lt;200 : Il commence à remplir le récipient après qu'il soit rempli de 50 cm. </a:t>
            </a:r>
            <a:endParaRPr sz="1800"/>
          </a:p>
          <a:p>
            <a:pPr indent="0" lvl="0" marL="0" rtl="0" algn="just">
              <a:spcBef>
                <a:spcPts val="0"/>
              </a:spcBef>
              <a:spcAft>
                <a:spcPts val="0"/>
              </a:spcAft>
              <a:buNone/>
            </a:pPr>
            <a:r>
              <a:rPr lang="en-US" sz="1800"/>
              <a:t>- si D=&lt;200 : Le récipient est rempli de 70 cm</a:t>
            </a:r>
            <a:endParaRPr sz="1800"/>
          </a:p>
        </p:txBody>
      </p:sp>
      <p:pic>
        <p:nvPicPr>
          <p:cNvPr id="762" name="Google Shape;762;p70"/>
          <p:cNvPicPr preferRelativeResize="0"/>
          <p:nvPr/>
        </p:nvPicPr>
        <p:blipFill>
          <a:blip r:embed="rId3">
            <a:alphaModFix/>
          </a:blip>
          <a:stretch>
            <a:fillRect/>
          </a:stretch>
        </p:blipFill>
        <p:spPr>
          <a:xfrm>
            <a:off x="6934350" y="1631100"/>
            <a:ext cx="4672450" cy="3595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1"/>
          <p:cNvSpPr txBox="1"/>
          <p:nvPr>
            <p:ph idx="1" type="body"/>
          </p:nvPr>
        </p:nvSpPr>
        <p:spPr>
          <a:xfrm>
            <a:off x="323529" y="339509"/>
            <a:ext cx="11573100" cy="724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a:t>simulation globale</a:t>
            </a:r>
            <a:endParaRPr/>
          </a:p>
        </p:txBody>
      </p:sp>
      <p:pic>
        <p:nvPicPr>
          <p:cNvPr id="769" name="Google Shape;769;p71"/>
          <p:cNvPicPr preferRelativeResize="0"/>
          <p:nvPr/>
        </p:nvPicPr>
        <p:blipFill>
          <a:blip r:embed="rId3">
            <a:alphaModFix/>
          </a:blip>
          <a:stretch>
            <a:fillRect/>
          </a:stretch>
        </p:blipFill>
        <p:spPr>
          <a:xfrm>
            <a:off x="1128500" y="1346834"/>
            <a:ext cx="9963150" cy="5238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2"/>
          <p:cNvSpPr txBox="1"/>
          <p:nvPr/>
        </p:nvSpPr>
        <p:spPr>
          <a:xfrm>
            <a:off x="4806635" y="333551"/>
            <a:ext cx="5799401"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400">
                <a:solidFill>
                  <a:schemeClr val="lt1"/>
                </a:solidFill>
              </a:rPr>
              <a:t>Projet Innovant</a:t>
            </a:r>
            <a:endParaRPr b="1" sz="5400">
              <a:solidFill>
                <a:schemeClr val="lt1"/>
              </a:solidFill>
            </a:endParaRPr>
          </a:p>
        </p:txBody>
      </p:sp>
      <p:sp>
        <p:nvSpPr>
          <p:cNvPr id="776" name="Google Shape;776;p72"/>
          <p:cNvSpPr txBox="1"/>
          <p:nvPr/>
        </p:nvSpPr>
        <p:spPr>
          <a:xfrm>
            <a:off x="3574500" y="1634088"/>
            <a:ext cx="8617500" cy="5541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b="1" lang="en-US" sz="3000">
                <a:solidFill>
                  <a:schemeClr val="lt1"/>
                </a:solidFill>
              </a:rPr>
              <a:t>Smart Pedestrian and Vehicle Safety System</a:t>
            </a:r>
            <a:endParaRPr sz="3000">
              <a:solidFill>
                <a:schemeClr val="lt1"/>
              </a:solidFill>
            </a:endParaRPr>
          </a:p>
        </p:txBody>
      </p:sp>
      <p:sp>
        <p:nvSpPr>
          <p:cNvPr id="777" name="Google Shape;777;p72"/>
          <p:cNvSpPr txBox="1"/>
          <p:nvPr/>
        </p:nvSpPr>
        <p:spPr>
          <a:xfrm>
            <a:off x="4501825" y="3995275"/>
            <a:ext cx="7227900" cy="144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200">
                <a:solidFill>
                  <a:schemeClr val="lt1"/>
                </a:solidFill>
              </a:rPr>
              <a:t>Ce projet vise à améliorer la sécurité des piétons dans une Smart City en utilisant des technologies de l'Internet des Objets (IoT) pour améliorer le trafic et prévenir les accidents de la route impliquant des piétons</a:t>
            </a:r>
            <a:r>
              <a:rPr lang="en-US" sz="2200">
                <a:solidFill>
                  <a:schemeClr val="lt1"/>
                </a:solidFill>
              </a:rPr>
              <a:t>.</a:t>
            </a:r>
            <a:endParaRPr sz="2200">
              <a:solidFill>
                <a:schemeClr val="lt1"/>
              </a:solidFill>
              <a:latin typeface="Arial"/>
              <a:ea typeface="Arial"/>
              <a:cs typeface="Arial"/>
              <a:sym typeface="Arial"/>
            </a:endParaRPr>
          </a:p>
        </p:txBody>
      </p:sp>
      <p:grpSp>
        <p:nvGrpSpPr>
          <p:cNvPr id="778" name="Google Shape;778;p72"/>
          <p:cNvGrpSpPr/>
          <p:nvPr/>
        </p:nvGrpSpPr>
        <p:grpSpPr>
          <a:xfrm>
            <a:off x="7079391" y="2565447"/>
            <a:ext cx="1253889" cy="546999"/>
            <a:chOff x="6678061" y="5486733"/>
            <a:chExt cx="2143740" cy="935189"/>
          </a:xfrm>
        </p:grpSpPr>
        <p:grpSp>
          <p:nvGrpSpPr>
            <p:cNvPr id="779" name="Google Shape;779;p72"/>
            <p:cNvGrpSpPr/>
            <p:nvPr/>
          </p:nvGrpSpPr>
          <p:grpSpPr>
            <a:xfrm>
              <a:off x="7170942" y="5495660"/>
              <a:ext cx="819376" cy="906283"/>
              <a:chOff x="2744572" y="1831800"/>
              <a:chExt cx="2888072" cy="3194399"/>
            </a:xfrm>
          </p:grpSpPr>
          <p:sp>
            <p:nvSpPr>
              <p:cNvPr id="780" name="Google Shape;780;p72"/>
              <p:cNvSpPr/>
              <p:nvPr/>
            </p:nvSpPr>
            <p:spPr>
              <a:xfrm rot="-5400000">
                <a:off x="3322213" y="2411390"/>
                <a:ext cx="2039112" cy="203521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781" name="Google Shape;781;p72"/>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2" name="Google Shape;782;p72"/>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72"/>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72"/>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72"/>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6" name="Google Shape;786;p72"/>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7" name="Google Shape;787;p72"/>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72"/>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72"/>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72"/>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72"/>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792" name="Google Shape;792;p72"/>
            <p:cNvSpPr/>
            <p:nvPr/>
          </p:nvSpPr>
          <p:spPr>
            <a:xfrm>
              <a:off x="6678061" y="5486733"/>
              <a:ext cx="2143740" cy="935189"/>
            </a:xfrm>
            <a:custGeom>
              <a:rect b="b" l="l" r="r" t="t"/>
              <a:pathLst>
                <a:path extrusionOk="0" h="935189" w="2143740">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Scénario de fonctionnement</a:t>
            </a:r>
            <a:endParaRPr/>
          </a:p>
        </p:txBody>
      </p:sp>
      <p:sp>
        <p:nvSpPr>
          <p:cNvPr id="798" name="Google Shape;798;p73"/>
          <p:cNvSpPr/>
          <p:nvPr/>
        </p:nvSpPr>
        <p:spPr>
          <a:xfrm>
            <a:off x="933868" y="4442684"/>
            <a:ext cx="2016000" cy="1584176"/>
          </a:xfrm>
          <a:prstGeom prst="roundRect">
            <a:avLst>
              <a:gd fmla="val 16667" name="adj"/>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799" name="Google Shape;799;p73"/>
          <p:cNvGrpSpPr/>
          <p:nvPr/>
        </p:nvGrpSpPr>
        <p:grpSpPr>
          <a:xfrm>
            <a:off x="1023700" y="4627871"/>
            <a:ext cx="1926300" cy="1241829"/>
            <a:chOff x="641490" y="4843642"/>
            <a:chExt cx="1926300" cy="1241829"/>
          </a:xfrm>
        </p:grpSpPr>
        <p:sp>
          <p:nvSpPr>
            <p:cNvPr id="800" name="Google Shape;800;p73"/>
            <p:cNvSpPr/>
            <p:nvPr/>
          </p:nvSpPr>
          <p:spPr>
            <a:xfrm>
              <a:off x="641490" y="5069671"/>
              <a:ext cx="1926300" cy="101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Alternance de priorité</a:t>
              </a:r>
              <a:endParaRPr sz="2000"/>
            </a:p>
          </p:txBody>
        </p:sp>
        <p:sp>
          <p:nvSpPr>
            <p:cNvPr id="801" name="Google Shape;801;p73"/>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3F3F3F"/>
                  </a:solidFill>
                </a:rPr>
                <a:t>Etape 1</a:t>
              </a:r>
              <a:endParaRPr b="1" sz="2000">
                <a:solidFill>
                  <a:srgbClr val="3F3F3F"/>
                </a:solidFill>
                <a:latin typeface="Arial"/>
                <a:ea typeface="Arial"/>
                <a:cs typeface="Arial"/>
                <a:sym typeface="Arial"/>
              </a:endParaRPr>
            </a:p>
          </p:txBody>
        </p:sp>
      </p:grpSp>
      <p:sp>
        <p:nvSpPr>
          <p:cNvPr id="802" name="Google Shape;802;p73"/>
          <p:cNvSpPr/>
          <p:nvPr/>
        </p:nvSpPr>
        <p:spPr>
          <a:xfrm>
            <a:off x="3709177" y="4442684"/>
            <a:ext cx="2016000" cy="1584176"/>
          </a:xfrm>
          <a:prstGeom prst="roundRect">
            <a:avLst>
              <a:gd fmla="val 16667" name="adj"/>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803" name="Google Shape;803;p73"/>
          <p:cNvGrpSpPr/>
          <p:nvPr/>
        </p:nvGrpSpPr>
        <p:grpSpPr>
          <a:xfrm>
            <a:off x="3799000" y="4627871"/>
            <a:ext cx="1926300" cy="1241829"/>
            <a:chOff x="635445" y="4843642"/>
            <a:chExt cx="1926300" cy="1241829"/>
          </a:xfrm>
        </p:grpSpPr>
        <p:sp>
          <p:nvSpPr>
            <p:cNvPr id="804" name="Google Shape;804;p73"/>
            <p:cNvSpPr/>
            <p:nvPr/>
          </p:nvSpPr>
          <p:spPr>
            <a:xfrm>
              <a:off x="635445" y="5069671"/>
              <a:ext cx="1926300" cy="101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Priorité aux véhicules</a:t>
              </a:r>
              <a:endParaRPr sz="2000"/>
            </a:p>
          </p:txBody>
        </p:sp>
        <p:sp>
          <p:nvSpPr>
            <p:cNvPr id="805" name="Google Shape;805;p73"/>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3F3F3F"/>
                  </a:solidFill>
                </a:rPr>
                <a:t>Etape 2</a:t>
              </a:r>
              <a:endParaRPr b="1" sz="2000">
                <a:solidFill>
                  <a:srgbClr val="3F3F3F"/>
                </a:solidFill>
                <a:latin typeface="Arial"/>
                <a:ea typeface="Arial"/>
                <a:cs typeface="Arial"/>
                <a:sym typeface="Arial"/>
              </a:endParaRPr>
            </a:p>
          </p:txBody>
        </p:sp>
      </p:grpSp>
      <p:sp>
        <p:nvSpPr>
          <p:cNvPr id="806" name="Google Shape;806;p73"/>
          <p:cNvSpPr/>
          <p:nvPr/>
        </p:nvSpPr>
        <p:spPr>
          <a:xfrm>
            <a:off x="6484486" y="4442684"/>
            <a:ext cx="2016000" cy="1584176"/>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807" name="Google Shape;807;p73"/>
          <p:cNvGrpSpPr/>
          <p:nvPr/>
        </p:nvGrpSpPr>
        <p:grpSpPr>
          <a:xfrm>
            <a:off x="6517650" y="4627871"/>
            <a:ext cx="1926300" cy="1241829"/>
            <a:chOff x="572750" y="4843642"/>
            <a:chExt cx="1926300" cy="1241829"/>
          </a:xfrm>
        </p:grpSpPr>
        <p:sp>
          <p:nvSpPr>
            <p:cNvPr id="808" name="Google Shape;808;p73"/>
            <p:cNvSpPr/>
            <p:nvPr/>
          </p:nvSpPr>
          <p:spPr>
            <a:xfrm>
              <a:off x="572750" y="5069671"/>
              <a:ext cx="1926300" cy="101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sz="19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Priorité aux piétons </a:t>
              </a:r>
              <a:r>
                <a:rPr b="1" lang="en-US" sz="1900">
                  <a:solidFill>
                    <a:schemeClr val="dk1"/>
                  </a:solidFill>
                  <a:latin typeface="Calibri"/>
                  <a:ea typeface="Calibri"/>
                  <a:cs typeface="Calibri"/>
                  <a:sym typeface="Calibri"/>
                </a:rPr>
                <a:t>(50km/h)</a:t>
              </a:r>
              <a:endParaRPr b="1" sz="1900"/>
            </a:p>
          </p:txBody>
        </p:sp>
        <p:sp>
          <p:nvSpPr>
            <p:cNvPr id="809" name="Google Shape;809;p73"/>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2000">
                  <a:solidFill>
                    <a:srgbClr val="3F3F3F"/>
                  </a:solidFill>
                </a:rPr>
                <a:t>Etape </a:t>
              </a:r>
              <a:r>
                <a:rPr b="1" lang="en-US" sz="2000">
                  <a:solidFill>
                    <a:srgbClr val="3F3F3F"/>
                  </a:solidFill>
                </a:rPr>
                <a:t>3</a:t>
              </a:r>
              <a:endParaRPr b="1" sz="2000">
                <a:solidFill>
                  <a:srgbClr val="3F3F3F"/>
                </a:solidFill>
              </a:endParaRPr>
            </a:p>
          </p:txBody>
        </p:sp>
      </p:grpSp>
      <p:sp>
        <p:nvSpPr>
          <p:cNvPr id="810" name="Google Shape;810;p73"/>
          <p:cNvSpPr/>
          <p:nvPr/>
        </p:nvSpPr>
        <p:spPr>
          <a:xfrm>
            <a:off x="9259795" y="4451230"/>
            <a:ext cx="2016000" cy="1584176"/>
          </a:xfrm>
          <a:prstGeom prst="roundRect">
            <a:avLst>
              <a:gd fmla="val 16667"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811" name="Google Shape;811;p73"/>
          <p:cNvGrpSpPr/>
          <p:nvPr/>
        </p:nvGrpSpPr>
        <p:grpSpPr>
          <a:xfrm>
            <a:off x="9259786" y="4627875"/>
            <a:ext cx="2016053" cy="1241700"/>
            <a:chOff x="867339" y="4843642"/>
            <a:chExt cx="1368300" cy="1241700"/>
          </a:xfrm>
        </p:grpSpPr>
        <p:sp>
          <p:nvSpPr>
            <p:cNvPr id="812" name="Google Shape;812;p73"/>
            <p:cNvSpPr/>
            <p:nvPr/>
          </p:nvSpPr>
          <p:spPr>
            <a:xfrm>
              <a:off x="867339" y="5069679"/>
              <a:ext cx="1368152" cy="10156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Répétition du cycle</a:t>
              </a:r>
              <a:endParaRPr sz="2000"/>
            </a:p>
          </p:txBody>
        </p:sp>
        <p:sp>
          <p:nvSpPr>
            <p:cNvPr id="813" name="Google Shape;813;p73"/>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2000">
                  <a:solidFill>
                    <a:srgbClr val="3F3F3F"/>
                  </a:solidFill>
                </a:rPr>
                <a:t>Etape </a:t>
              </a:r>
              <a:r>
                <a:rPr b="1" lang="en-US" sz="2000">
                  <a:solidFill>
                    <a:srgbClr val="3F3F3F"/>
                  </a:solidFill>
                </a:rPr>
                <a:t>4</a:t>
              </a:r>
              <a:endParaRPr b="1" sz="2000">
                <a:solidFill>
                  <a:srgbClr val="3F3F3F"/>
                </a:solidFill>
              </a:endParaRPr>
            </a:p>
          </p:txBody>
        </p:sp>
      </p:grpSp>
      <p:cxnSp>
        <p:nvCxnSpPr>
          <p:cNvPr id="814" name="Google Shape;814;p73"/>
          <p:cNvCxnSpPr>
            <a:stCxn id="798" idx="3"/>
            <a:endCxn id="802" idx="1"/>
          </p:cNvCxnSpPr>
          <p:nvPr/>
        </p:nvCxnSpPr>
        <p:spPr>
          <a:xfrm>
            <a:off x="2949868" y="5234772"/>
            <a:ext cx="759300" cy="0"/>
          </a:xfrm>
          <a:prstGeom prst="straightConnector1">
            <a:avLst/>
          </a:prstGeom>
          <a:noFill/>
          <a:ln cap="flat" cmpd="sng" w="38100">
            <a:solidFill>
              <a:srgbClr val="3F3F3F"/>
            </a:solidFill>
            <a:prstDash val="dot"/>
            <a:miter lim="800000"/>
            <a:headEnd len="sm" w="sm" type="none"/>
            <a:tailEnd len="med" w="med" type="triangle"/>
          </a:ln>
        </p:spPr>
      </p:cxnSp>
      <p:cxnSp>
        <p:nvCxnSpPr>
          <p:cNvPr id="815" name="Google Shape;815;p73"/>
          <p:cNvCxnSpPr>
            <a:stCxn id="802" idx="3"/>
            <a:endCxn id="806" idx="1"/>
          </p:cNvCxnSpPr>
          <p:nvPr/>
        </p:nvCxnSpPr>
        <p:spPr>
          <a:xfrm>
            <a:off x="5725177" y="5234772"/>
            <a:ext cx="759300" cy="0"/>
          </a:xfrm>
          <a:prstGeom prst="straightConnector1">
            <a:avLst/>
          </a:prstGeom>
          <a:noFill/>
          <a:ln cap="flat" cmpd="sng" w="38100">
            <a:solidFill>
              <a:srgbClr val="3F3F3F"/>
            </a:solidFill>
            <a:prstDash val="dot"/>
            <a:miter lim="800000"/>
            <a:headEnd len="sm" w="sm" type="none"/>
            <a:tailEnd len="med" w="med" type="triangle"/>
          </a:ln>
        </p:spPr>
      </p:cxnSp>
      <p:cxnSp>
        <p:nvCxnSpPr>
          <p:cNvPr id="816" name="Google Shape;816;p73"/>
          <p:cNvCxnSpPr>
            <a:stCxn id="806" idx="3"/>
            <a:endCxn id="810" idx="1"/>
          </p:cNvCxnSpPr>
          <p:nvPr/>
        </p:nvCxnSpPr>
        <p:spPr>
          <a:xfrm>
            <a:off x="8500486" y="5234772"/>
            <a:ext cx="759300" cy="8400"/>
          </a:xfrm>
          <a:prstGeom prst="straightConnector1">
            <a:avLst/>
          </a:prstGeom>
          <a:noFill/>
          <a:ln cap="flat" cmpd="sng" w="38100">
            <a:solidFill>
              <a:srgbClr val="3F3F3F"/>
            </a:solidFill>
            <a:prstDash val="dot"/>
            <a:miter lim="800000"/>
            <a:headEnd len="sm" w="sm" type="none"/>
            <a:tailEnd len="med" w="med" type="triangle"/>
          </a:ln>
        </p:spPr>
      </p:cxnSp>
      <p:pic>
        <p:nvPicPr>
          <p:cNvPr id="817" name="Google Shape;817;p73"/>
          <p:cNvPicPr preferRelativeResize="0"/>
          <p:nvPr/>
        </p:nvPicPr>
        <p:blipFill rotWithShape="1">
          <a:blip r:embed="rId3">
            <a:alphaModFix/>
          </a:blip>
          <a:srcRect b="0" l="10209" r="8110" t="0"/>
          <a:stretch/>
        </p:blipFill>
        <p:spPr>
          <a:xfrm>
            <a:off x="3337575" y="1627263"/>
            <a:ext cx="2759198" cy="2251901"/>
          </a:xfrm>
          <a:prstGeom prst="rect">
            <a:avLst/>
          </a:prstGeom>
          <a:noFill/>
          <a:ln>
            <a:noFill/>
          </a:ln>
        </p:spPr>
      </p:pic>
      <p:pic>
        <p:nvPicPr>
          <p:cNvPr id="818" name="Google Shape;818;p73"/>
          <p:cNvPicPr preferRelativeResize="0"/>
          <p:nvPr/>
        </p:nvPicPr>
        <p:blipFill rotWithShape="1">
          <a:blip r:embed="rId4">
            <a:alphaModFix/>
          </a:blip>
          <a:srcRect b="9175" l="9500" r="10932" t="11041"/>
          <a:stretch/>
        </p:blipFill>
        <p:spPr>
          <a:xfrm>
            <a:off x="6322150" y="1692975"/>
            <a:ext cx="2299325" cy="2251901"/>
          </a:xfrm>
          <a:prstGeom prst="rect">
            <a:avLst/>
          </a:prstGeom>
          <a:noFill/>
          <a:ln>
            <a:noFill/>
          </a:ln>
        </p:spPr>
      </p:pic>
      <p:pic>
        <p:nvPicPr>
          <p:cNvPr id="819" name="Google Shape;819;p73"/>
          <p:cNvPicPr preferRelativeResize="0"/>
          <p:nvPr/>
        </p:nvPicPr>
        <p:blipFill>
          <a:blip r:embed="rId5">
            <a:alphaModFix/>
          </a:blip>
          <a:stretch>
            <a:fillRect/>
          </a:stretch>
        </p:blipFill>
        <p:spPr>
          <a:xfrm>
            <a:off x="616250" y="1774256"/>
            <a:ext cx="2143125" cy="2143125"/>
          </a:xfrm>
          <a:prstGeom prst="rect">
            <a:avLst/>
          </a:prstGeom>
          <a:noFill/>
          <a:ln>
            <a:noFill/>
          </a:ln>
        </p:spPr>
      </p:pic>
      <p:pic>
        <p:nvPicPr>
          <p:cNvPr id="820" name="Google Shape;820;p73"/>
          <p:cNvPicPr preferRelativeResize="0"/>
          <p:nvPr/>
        </p:nvPicPr>
        <p:blipFill>
          <a:blip r:embed="rId6">
            <a:alphaModFix/>
          </a:blip>
          <a:stretch>
            <a:fillRect/>
          </a:stretch>
        </p:blipFill>
        <p:spPr>
          <a:xfrm>
            <a:off x="8973850" y="1685925"/>
            <a:ext cx="2143124" cy="2143124"/>
          </a:xfrm>
          <a:prstGeom prst="rect">
            <a:avLst/>
          </a:prstGeom>
          <a:noFill/>
          <a:ln>
            <a:noFill/>
          </a:ln>
        </p:spPr>
      </p:pic>
      <p:pic>
        <p:nvPicPr>
          <p:cNvPr id="821" name="Google Shape;821;p73"/>
          <p:cNvPicPr preferRelativeResize="0"/>
          <p:nvPr/>
        </p:nvPicPr>
        <p:blipFill>
          <a:blip r:embed="rId7">
            <a:alphaModFix/>
          </a:blip>
          <a:stretch>
            <a:fillRect/>
          </a:stretch>
        </p:blipFill>
        <p:spPr>
          <a:xfrm>
            <a:off x="0" y="7113"/>
            <a:ext cx="1241825" cy="1241825"/>
          </a:xfrm>
          <a:prstGeom prst="rect">
            <a:avLst/>
          </a:prstGeom>
          <a:noFill/>
          <a:ln>
            <a:noFill/>
          </a:ln>
        </p:spPr>
      </p:pic>
      <p:sp>
        <p:nvSpPr>
          <p:cNvPr id="822" name="Google Shape;822;p73"/>
          <p:cNvSpPr txBox="1"/>
          <p:nvPr/>
        </p:nvSpPr>
        <p:spPr>
          <a:xfrm>
            <a:off x="0" y="6381000"/>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rPr>
              <a:t>Fog Computing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4"/>
          <p:cNvSpPr txBox="1"/>
          <p:nvPr>
            <p:ph idx="1" type="body"/>
          </p:nvPr>
        </p:nvSpPr>
        <p:spPr>
          <a:xfrm>
            <a:off x="323529" y="339509"/>
            <a:ext cx="11573197" cy="724247"/>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5100">
                <a:solidFill>
                  <a:schemeClr val="dk1"/>
                </a:solidFill>
                <a:latin typeface="Calibri"/>
                <a:ea typeface="Calibri"/>
                <a:cs typeface="Calibri"/>
                <a:sym typeface="Calibri"/>
              </a:rPr>
              <a:t>Avantages de ce système </a:t>
            </a:r>
            <a:endParaRPr b="1" sz="5100"/>
          </a:p>
        </p:txBody>
      </p:sp>
      <p:graphicFrame>
        <p:nvGraphicFramePr>
          <p:cNvPr id="828" name="Google Shape;828;p74"/>
          <p:cNvGraphicFramePr/>
          <p:nvPr/>
        </p:nvGraphicFramePr>
        <p:xfrm>
          <a:off x="3539253" y="2067616"/>
          <a:ext cx="3000000" cy="3000000"/>
        </p:xfrm>
        <a:graphic>
          <a:graphicData uri="http://schemas.openxmlformats.org/drawingml/2006/table">
            <a:tbl>
              <a:tblPr bandRow="1" firstRow="1">
                <a:noFill/>
                <a:tableStyleId>{5E13DE5D-D82C-43DD-A45E-B8B9FF93312F}</a:tableStyleId>
              </a:tblPr>
              <a:tblGrid>
                <a:gridCol w="287325"/>
                <a:gridCol w="1729325"/>
                <a:gridCol w="287325"/>
              </a:tblGrid>
              <a:tr h="356250">
                <a:tc>
                  <a:txBody>
                    <a:bodyPr/>
                    <a:lstStyle/>
                    <a:p>
                      <a:pPr indent="0" lvl="0" marL="0" marR="0" rtl="0" algn="l">
                        <a:spcBef>
                          <a:spcPts val="0"/>
                        </a:spcBef>
                        <a:spcAft>
                          <a:spcPts val="0"/>
                        </a:spcAft>
                        <a:buNone/>
                      </a:pPr>
                      <a:r>
                        <a:t/>
                      </a:r>
                      <a:endParaRPr sz="1600" u="none" cap="none" strike="noStrike"/>
                    </a:p>
                  </a:txBody>
                  <a:tcPr marT="41725" marB="41725" marR="83450" marL="83450">
                    <a:lnL cap="flat" cmpd="sng" w="28575">
                      <a:solidFill>
                        <a:schemeClr val="accent4"/>
                      </a:solidFill>
                      <a:prstDash val="solid"/>
                      <a:round/>
                      <a:headEnd len="sm" w="sm" type="none"/>
                      <a:tailEnd len="sm" w="sm" type="none"/>
                    </a:lnL>
                    <a:lnT cap="flat" cmpd="sng" w="28575">
                      <a:solidFill>
                        <a:schemeClr val="accent4"/>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Clr>
                          <a:schemeClr val="accent1"/>
                        </a:buClr>
                        <a:buSzPts val="3300"/>
                        <a:buFont typeface="Arial"/>
                        <a:buNone/>
                      </a:pPr>
                      <a:r>
                        <a:rPr lang="en-US" sz="3300">
                          <a:solidFill>
                            <a:schemeClr val="accent1"/>
                          </a:solidFill>
                        </a:rPr>
                        <a:t>356DH</a:t>
                      </a:r>
                      <a:endParaRPr b="1" sz="1400" u="none" cap="none" strike="noStrike">
                        <a:solidFill>
                          <a:schemeClr val="accent4"/>
                        </a:solidFill>
                        <a:latin typeface="Arial"/>
                        <a:ea typeface="Arial"/>
                        <a:cs typeface="Arial"/>
                        <a:sym typeface="Arial"/>
                      </a:endParaRPr>
                    </a:p>
                  </a:txBody>
                  <a:tcPr marT="41725" marB="41725" marR="83450" marL="83450" anchor="b">
                    <a:lnT cap="flat" cmpd="sng" w="28575">
                      <a:solidFill>
                        <a:schemeClr val="accent4"/>
                      </a:solidFill>
                      <a:prstDash val="solid"/>
                      <a:round/>
                      <a:headEnd len="sm" w="sm" type="none"/>
                      <a:tailEnd len="sm" w="sm" type="none"/>
                    </a:lnT>
                    <a:solidFill>
                      <a:schemeClr val="lt1"/>
                    </a:solidFill>
                  </a:tcPr>
                </a:tc>
                <a:tc>
                  <a:txBody>
                    <a:bodyPr/>
                    <a:lstStyle/>
                    <a:p>
                      <a:pPr indent="0" lvl="0" marL="0" marR="0" rtl="0" algn="l">
                        <a:spcBef>
                          <a:spcPts val="0"/>
                        </a:spcBef>
                        <a:spcAft>
                          <a:spcPts val="0"/>
                        </a:spcAft>
                        <a:buNone/>
                      </a:pPr>
                      <a:r>
                        <a:t/>
                      </a:r>
                      <a:endParaRPr sz="1600" u="none" cap="none" strike="noStrike">
                        <a:latin typeface="Arial"/>
                        <a:ea typeface="Arial"/>
                        <a:cs typeface="Arial"/>
                        <a:sym typeface="Arial"/>
                      </a:endParaRPr>
                    </a:p>
                  </a:txBody>
                  <a:tcPr marT="41725" marB="41725" marR="83450" marL="83450">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solidFill>
                      <a:schemeClr val="lt1"/>
                    </a:solidFill>
                  </a:tcPr>
                </a:tc>
              </a:tr>
              <a:tr h="591450">
                <a:tc>
                  <a:txBody>
                    <a:bodyPr/>
                    <a:lstStyle/>
                    <a:p>
                      <a:pPr indent="0" lvl="0" marL="0" marR="0" rtl="0" algn="l">
                        <a:spcBef>
                          <a:spcPts val="0"/>
                        </a:spcBef>
                        <a:spcAft>
                          <a:spcPts val="0"/>
                        </a:spcAft>
                        <a:buNone/>
                      </a:pPr>
                      <a:r>
                        <a:t/>
                      </a:r>
                      <a:endParaRPr sz="1600" u="none" cap="none" strike="noStrike"/>
                    </a:p>
                  </a:txBody>
                  <a:tcPr marT="41725" marB="41725" marR="83450" marL="83450">
                    <a:lnL cap="flat" cmpd="sng" w="28575">
                      <a:solidFill>
                        <a:schemeClr val="accent4"/>
                      </a:solidFill>
                      <a:prstDash val="solid"/>
                      <a:round/>
                      <a:headEnd len="sm" w="sm" type="none"/>
                      <a:tailEnd len="sm" w="sm" type="none"/>
                    </a:lnL>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2000">
                          <a:latin typeface="Calibri"/>
                          <a:ea typeface="Calibri"/>
                          <a:cs typeface="Calibri"/>
                          <a:sym typeface="Calibri"/>
                        </a:rPr>
                        <a:t> Le projet est conçu pour être économique et facilement réalisable avec un budget </a:t>
                      </a:r>
                      <a:r>
                        <a:rPr lang="en-US" sz="1900">
                          <a:latin typeface="Calibri"/>
                          <a:ea typeface="Calibri"/>
                          <a:cs typeface="Calibri"/>
                          <a:sym typeface="Calibri"/>
                        </a:rPr>
                        <a:t>limité de 356dh</a:t>
                      </a:r>
                      <a:endParaRPr b="1" sz="1900" u="none" cap="none" strike="noStrike">
                        <a:solidFill>
                          <a:schemeClr val="accent4"/>
                        </a:solidFill>
                        <a:latin typeface="Arial"/>
                        <a:ea typeface="Arial"/>
                        <a:cs typeface="Arial"/>
                        <a:sym typeface="Arial"/>
                      </a:endParaRPr>
                    </a:p>
                  </a:txBody>
                  <a:tcPr marT="41725" marB="41725" marR="83450" marL="83450" anchor="ctr">
                    <a:solidFill>
                      <a:schemeClr val="lt1"/>
                    </a:solidFill>
                  </a:tcPr>
                </a:tc>
                <a:tc>
                  <a:txBody>
                    <a:bodyPr/>
                    <a:lstStyle/>
                    <a:p>
                      <a:pPr indent="0" lvl="0" marL="0" marR="0" rtl="0" algn="l">
                        <a:spcBef>
                          <a:spcPts val="0"/>
                        </a:spcBef>
                        <a:spcAft>
                          <a:spcPts val="0"/>
                        </a:spcAft>
                        <a:buNone/>
                      </a:pPr>
                      <a:r>
                        <a:t/>
                      </a:r>
                      <a:endParaRPr sz="1600" u="none" cap="none" strike="noStrike">
                        <a:latin typeface="Arial"/>
                        <a:ea typeface="Arial"/>
                        <a:cs typeface="Arial"/>
                        <a:sym typeface="Arial"/>
                      </a:endParaRPr>
                    </a:p>
                  </a:txBody>
                  <a:tcPr marT="41725" marB="41725" marR="83450" marL="83450">
                    <a:lnR cap="flat" cmpd="sng" w="28575">
                      <a:solidFill>
                        <a:schemeClr val="accent4"/>
                      </a:solidFill>
                      <a:prstDash val="solid"/>
                      <a:round/>
                      <a:headEnd len="sm" w="sm" type="none"/>
                      <a:tailEnd len="sm" w="sm" type="none"/>
                    </a:lnR>
                    <a:solidFill>
                      <a:schemeClr val="lt1"/>
                    </a:solidFill>
                  </a:tcPr>
                </a:tc>
              </a:tr>
              <a:tr h="288000">
                <a:tc>
                  <a:txBody>
                    <a:bodyPr/>
                    <a:lstStyle/>
                    <a:p>
                      <a:pPr indent="0" lvl="0" marL="0" marR="0" rtl="0" algn="l">
                        <a:spcBef>
                          <a:spcPts val="0"/>
                        </a:spcBef>
                        <a:spcAft>
                          <a:spcPts val="0"/>
                        </a:spcAft>
                        <a:buNone/>
                      </a:pPr>
                      <a:r>
                        <a:t/>
                      </a:r>
                      <a:endParaRPr sz="1600"/>
                    </a:p>
                  </a:txBody>
                  <a:tcPr marT="0" marB="0" marR="83450" marL="83450">
                    <a:lnL cap="flat" cmpd="sng" w="28575">
                      <a:solidFill>
                        <a:schemeClr val="accent4"/>
                      </a:solidFill>
                      <a:prstDash val="solid"/>
                      <a:round/>
                      <a:headEnd len="sm" w="sm" type="none"/>
                      <a:tailEnd len="sm" w="sm" type="none"/>
                    </a:lnL>
                    <a:solidFill>
                      <a:schemeClr val="lt1"/>
                    </a:solidFill>
                  </a:tcPr>
                </a:tc>
                <a:tc>
                  <a:txBody>
                    <a:bodyPr/>
                    <a:lstStyle/>
                    <a:p>
                      <a:pPr indent="0" lvl="0" marL="0" marR="0" rtl="0" algn="l">
                        <a:spcBef>
                          <a:spcPts val="0"/>
                        </a:spcBef>
                        <a:spcAft>
                          <a:spcPts val="0"/>
                        </a:spcAft>
                        <a:buClr>
                          <a:srgbClr val="000000"/>
                        </a:buClr>
                        <a:buFont typeface="Arial"/>
                        <a:buNone/>
                      </a:pPr>
                      <a:r>
                        <a:t/>
                      </a:r>
                      <a:endParaRPr sz="1100">
                        <a:latin typeface="Arial"/>
                        <a:ea typeface="Arial"/>
                        <a:cs typeface="Arial"/>
                        <a:sym typeface="Arial"/>
                      </a:endParaRPr>
                    </a:p>
                  </a:txBody>
                  <a:tcPr marT="0" marB="0" marR="83450" marL="83450" anchor="ctr">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R cap="flat" cmpd="sng" w="28575">
                      <a:solidFill>
                        <a:schemeClr val="accent4"/>
                      </a:solidFill>
                      <a:prstDash val="solid"/>
                      <a:round/>
                      <a:headEnd len="sm" w="sm" type="none"/>
                      <a:tailEnd len="sm" w="sm" type="none"/>
                    </a:lnR>
                    <a:solidFill>
                      <a:schemeClr val="lt1"/>
                    </a:solidFill>
                  </a:tcPr>
                </a:tc>
              </a:tr>
              <a:tr h="356250">
                <a:tc>
                  <a:txBody>
                    <a:bodyPr/>
                    <a:lstStyle/>
                    <a:p>
                      <a:pPr indent="0" lvl="0" marL="0" marR="0" rtl="0" algn="l">
                        <a:spcBef>
                          <a:spcPts val="0"/>
                        </a:spcBef>
                        <a:spcAft>
                          <a:spcPts val="0"/>
                        </a:spcAft>
                        <a:buNone/>
                      </a:pPr>
                      <a:r>
                        <a:t/>
                      </a:r>
                      <a:endParaRPr sz="1600"/>
                    </a:p>
                  </a:txBody>
                  <a:tcPr marT="41725" marB="41725" marR="83450" marL="83450">
                    <a:lnL cap="flat" cmpd="sng" w="2857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lt1"/>
                          </a:solidFill>
                          <a:latin typeface="Calibri"/>
                          <a:ea typeface="Calibri"/>
                          <a:cs typeface="Calibri"/>
                          <a:sym typeface="Calibri"/>
                        </a:rPr>
                        <a:t>Coût </a:t>
                      </a:r>
                      <a:endParaRPr b="1" sz="1800">
                        <a:solidFill>
                          <a:schemeClr val="lt1"/>
                        </a:solidFill>
                      </a:endParaRPr>
                    </a:p>
                  </a:txBody>
                  <a:tcPr marT="41725" marB="41725"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1725" marB="41725" marR="83450" marL="83450">
                    <a:lnL cap="flat" cmpd="sng" w="9525">
                      <a:solidFill>
                        <a:srgbClr val="000000">
                          <a:alpha val="0"/>
                        </a:srgbClr>
                      </a:solidFill>
                      <a:prstDash val="solid"/>
                      <a:round/>
                      <a:headEnd len="sm" w="sm" type="none"/>
                      <a:tailEnd len="sm" w="sm" type="none"/>
                    </a:lnL>
                    <a:lnR cap="flat" cmpd="sng" w="28575">
                      <a:solidFill>
                        <a:schemeClr val="accent4"/>
                      </a:solidFill>
                      <a:prstDash val="solid"/>
                      <a:round/>
                      <a:headEnd len="sm" w="sm" type="none"/>
                      <a:tailEnd len="sm" w="sm" type="none"/>
                    </a:lnR>
                    <a:solidFill>
                      <a:schemeClr val="lt1"/>
                    </a:solidFill>
                  </a:tcPr>
                </a:tc>
              </a:tr>
              <a:tr h="288000">
                <a:tc>
                  <a:txBody>
                    <a:bodyPr/>
                    <a:lstStyle/>
                    <a:p>
                      <a:pPr indent="0" lvl="0" marL="0" marR="0" rtl="0" algn="l">
                        <a:spcBef>
                          <a:spcPts val="0"/>
                        </a:spcBef>
                        <a:spcAft>
                          <a:spcPts val="0"/>
                        </a:spcAft>
                        <a:buNone/>
                      </a:pPr>
                      <a:r>
                        <a:t/>
                      </a:r>
                      <a:endParaRPr sz="1600"/>
                    </a:p>
                  </a:txBody>
                  <a:tcPr marT="0" marB="0" marR="83450" marL="83450">
                    <a:lnL cap="flat" cmpd="sng" w="28575">
                      <a:solidFill>
                        <a:schemeClr val="accent4"/>
                      </a:solidFill>
                      <a:prstDash val="solid"/>
                      <a:round/>
                      <a:headEnd len="sm" w="sm" type="none"/>
                      <a:tailEnd len="sm" w="sm" type="none"/>
                    </a:lnL>
                    <a:lnB cap="flat" cmpd="sng" w="28575">
                      <a:solidFill>
                        <a:schemeClr val="accent4"/>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3450" marL="83450" anchor="ctr">
                    <a:lnT cap="flat" cmpd="sng" w="9525">
                      <a:solidFill>
                        <a:srgbClr val="000000">
                          <a:alpha val="0"/>
                        </a:srgbClr>
                      </a:solidFill>
                      <a:prstDash val="solid"/>
                      <a:round/>
                      <a:headEnd len="sm" w="sm" type="none"/>
                      <a:tailEnd len="sm" w="sm" type="none"/>
                    </a:lnT>
                    <a:lnB cap="flat" cmpd="sng" w="28575">
                      <a:solidFill>
                        <a:schemeClr val="accent4"/>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R cap="flat" cmpd="sng" w="28575">
                      <a:solidFill>
                        <a:schemeClr val="accent4"/>
                      </a:solidFill>
                      <a:prstDash val="solid"/>
                      <a:round/>
                      <a:headEnd len="sm" w="sm" type="none"/>
                      <a:tailEnd len="sm" w="sm" type="none"/>
                    </a:lnR>
                    <a:lnB cap="flat" cmpd="sng" w="28575">
                      <a:solidFill>
                        <a:schemeClr val="accent4"/>
                      </a:solidFill>
                      <a:prstDash val="solid"/>
                      <a:round/>
                      <a:headEnd len="sm" w="sm" type="none"/>
                      <a:tailEnd len="sm" w="sm" type="none"/>
                    </a:lnB>
                    <a:solidFill>
                      <a:schemeClr val="lt1"/>
                    </a:solidFill>
                  </a:tcPr>
                </a:tc>
              </a:tr>
            </a:tbl>
          </a:graphicData>
        </a:graphic>
      </p:graphicFrame>
      <p:graphicFrame>
        <p:nvGraphicFramePr>
          <p:cNvPr id="829" name="Google Shape;829;p74"/>
          <p:cNvGraphicFramePr/>
          <p:nvPr/>
        </p:nvGraphicFramePr>
        <p:xfrm>
          <a:off x="8997884" y="2078924"/>
          <a:ext cx="3000000" cy="3000000"/>
        </p:xfrm>
        <a:graphic>
          <a:graphicData uri="http://schemas.openxmlformats.org/drawingml/2006/table">
            <a:tbl>
              <a:tblPr bandRow="1" firstRow="1">
                <a:noFill/>
                <a:tableStyleId>{5E13DE5D-D82C-43DD-A45E-B8B9FF93312F}</a:tableStyleId>
              </a:tblPr>
              <a:tblGrid>
                <a:gridCol w="282850"/>
                <a:gridCol w="1702325"/>
                <a:gridCol w="282850"/>
              </a:tblGrid>
              <a:tr h="352525">
                <a:tc>
                  <a:txBody>
                    <a:bodyPr/>
                    <a:lstStyle/>
                    <a:p>
                      <a:pPr indent="0" lvl="0" marL="0" marR="0" rtl="0" algn="l">
                        <a:spcBef>
                          <a:spcPts val="0"/>
                        </a:spcBef>
                        <a:spcAft>
                          <a:spcPts val="0"/>
                        </a:spcAft>
                        <a:buNone/>
                      </a:pPr>
                      <a:r>
                        <a:t/>
                      </a:r>
                      <a:endParaRPr sz="1700"/>
                    </a:p>
                  </a:txBody>
                  <a:tcPr marT="42825" marB="42825" marR="85625" marL="85625">
                    <a:lnL cap="flat" cmpd="sng" w="28575">
                      <a:solidFill>
                        <a:schemeClr val="accent2"/>
                      </a:solidFill>
                      <a:prstDash val="solid"/>
                      <a:round/>
                      <a:headEnd len="sm" w="sm" type="none"/>
                      <a:tailEnd len="sm" w="sm" type="none"/>
                    </a:lnL>
                    <a:lnT cap="flat" cmpd="sng" w="28575">
                      <a:solidFill>
                        <a:schemeClr val="accent2"/>
                      </a:solidFill>
                      <a:prstDash val="solid"/>
                      <a:round/>
                      <a:headEnd len="sm" w="sm" type="none"/>
                      <a:tailEnd len="sm" w="sm" type="none"/>
                    </a:lnT>
                    <a:solidFill>
                      <a:schemeClr val="lt1"/>
                    </a:solidFill>
                  </a:tcPr>
                </a:tc>
                <a:tc>
                  <a:txBody>
                    <a:bodyPr/>
                    <a:lstStyle/>
                    <a:p>
                      <a:pPr indent="0" lvl="0" marL="0" rtl="0" algn="l">
                        <a:spcBef>
                          <a:spcPts val="0"/>
                        </a:spcBef>
                        <a:spcAft>
                          <a:spcPts val="0"/>
                        </a:spcAft>
                        <a:buClr>
                          <a:schemeClr val="dk1"/>
                        </a:buClr>
                        <a:buSzPts val="1100"/>
                        <a:buFont typeface="Arial"/>
                        <a:buNone/>
                      </a:pPr>
                      <a:r>
                        <a:rPr b="0" lang="en-US" sz="1900">
                          <a:solidFill>
                            <a:schemeClr val="dk1"/>
                          </a:solidFill>
                          <a:latin typeface="Calibri"/>
                          <a:ea typeface="Calibri"/>
                          <a:cs typeface="Calibri"/>
                          <a:sym typeface="Calibri"/>
                        </a:rPr>
                        <a:t>Les données sont traitées localement en temps afin d'identifier des tendances de sécurité et d'optimiser davantage la circulation piétonne.</a:t>
                      </a:r>
                      <a:endParaRPr b="1" sz="1900">
                        <a:solidFill>
                          <a:schemeClr val="accent2"/>
                        </a:solidFill>
                        <a:latin typeface="Arial"/>
                        <a:ea typeface="Arial"/>
                        <a:cs typeface="Arial"/>
                        <a:sym typeface="Arial"/>
                      </a:endParaRPr>
                    </a:p>
                  </a:txBody>
                  <a:tcPr marT="42825" marB="42825" marR="85625" marL="85625" anchor="b">
                    <a:lnT cap="flat" cmpd="sng" w="28575">
                      <a:solidFill>
                        <a:schemeClr val="accent2"/>
                      </a:solidFill>
                      <a:prstDash val="solid"/>
                      <a:round/>
                      <a:headEnd len="sm" w="sm" type="none"/>
                      <a:tailEnd len="sm" w="sm" type="none"/>
                    </a:lnT>
                    <a:solidFill>
                      <a:schemeClr val="lt1"/>
                    </a:solidFill>
                  </a:tcPr>
                </a:tc>
                <a:tc>
                  <a:txBody>
                    <a:bodyPr/>
                    <a:lstStyle/>
                    <a:p>
                      <a:pPr indent="0" lvl="0" marL="0" marR="0" rtl="0" algn="l">
                        <a:spcBef>
                          <a:spcPts val="0"/>
                        </a:spcBef>
                        <a:spcAft>
                          <a:spcPts val="0"/>
                        </a:spcAft>
                        <a:buNone/>
                      </a:pPr>
                      <a:r>
                        <a:t/>
                      </a:r>
                      <a:endParaRPr sz="1700">
                        <a:latin typeface="Arial"/>
                        <a:ea typeface="Arial"/>
                        <a:cs typeface="Arial"/>
                        <a:sym typeface="Arial"/>
                      </a:endParaRPr>
                    </a:p>
                  </a:txBody>
                  <a:tcPr marT="42825" marB="42825" marR="85625" marL="85625">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solidFill>
                      <a:schemeClr val="lt1"/>
                    </a:solidFill>
                  </a:tcPr>
                </a:tc>
              </a:tr>
              <a:tr h="352525">
                <a:tc>
                  <a:txBody>
                    <a:bodyPr/>
                    <a:lstStyle/>
                    <a:p>
                      <a:pPr indent="0" lvl="0" marL="0" marR="0" rtl="0" algn="l">
                        <a:spcBef>
                          <a:spcPts val="0"/>
                        </a:spcBef>
                        <a:spcAft>
                          <a:spcPts val="0"/>
                        </a:spcAft>
                        <a:buNone/>
                      </a:pPr>
                      <a:r>
                        <a:t/>
                      </a:r>
                      <a:endParaRPr sz="1700"/>
                    </a:p>
                  </a:txBody>
                  <a:tcPr marT="42825" marB="42825" marR="85625" marL="856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lt1"/>
                          </a:solidFill>
                          <a:latin typeface="Calibri"/>
                          <a:ea typeface="Calibri"/>
                          <a:cs typeface="Calibri"/>
                          <a:sym typeface="Calibri"/>
                        </a:rPr>
                        <a:t>L</a:t>
                      </a:r>
                      <a:r>
                        <a:rPr b="1" lang="en-US" sz="1800">
                          <a:solidFill>
                            <a:schemeClr val="lt1"/>
                          </a:solidFill>
                          <a:latin typeface="Calibri"/>
                          <a:ea typeface="Calibri"/>
                          <a:cs typeface="Calibri"/>
                          <a:sym typeface="Calibri"/>
                        </a:rPr>
                        <a:t>'analyse </a:t>
                      </a:r>
                      <a:endParaRPr b="1" sz="1800">
                        <a:solidFill>
                          <a:schemeClr val="lt1"/>
                        </a:solidFill>
                      </a:endParaRPr>
                    </a:p>
                  </a:txBody>
                  <a:tcPr marT="42825" marB="42825" marR="85625" marL="856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B cap="flat" cmpd="sng" w="28575">
                      <a:solidFill>
                        <a:schemeClr val="accent2"/>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None/>
                      </a:pPr>
                      <a:r>
                        <a:t/>
                      </a:r>
                      <a:endParaRPr sz="1700">
                        <a:latin typeface="Arial"/>
                        <a:ea typeface="Arial"/>
                        <a:cs typeface="Arial"/>
                        <a:sym typeface="Arial"/>
                      </a:endParaRPr>
                    </a:p>
                  </a:txBody>
                  <a:tcPr marT="42825" marB="42825" marR="85625" marL="856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solidFill>
                      <a:schemeClr val="lt1"/>
                    </a:solidFill>
                  </a:tcPr>
                </a:tc>
              </a:tr>
              <a:tr h="288000">
                <a:tc>
                  <a:txBody>
                    <a:bodyPr/>
                    <a:lstStyle/>
                    <a:p>
                      <a:pPr indent="0" lvl="0" marL="0" marR="0" rtl="0" algn="l">
                        <a:spcBef>
                          <a:spcPts val="0"/>
                        </a:spcBef>
                        <a:spcAft>
                          <a:spcPts val="0"/>
                        </a:spcAft>
                        <a:buNone/>
                      </a:pPr>
                      <a:r>
                        <a:t/>
                      </a:r>
                      <a:endParaRPr sz="1700"/>
                    </a:p>
                  </a:txBody>
                  <a:tcPr marT="0" marB="0" marR="85625" marL="85625">
                    <a:lnL cap="flat" cmpd="sng" w="28575">
                      <a:solidFill>
                        <a:schemeClr val="accent2"/>
                      </a:solidFill>
                      <a:prstDash val="solid"/>
                      <a:round/>
                      <a:headEnd len="sm" w="sm" type="none"/>
                      <a:tailEnd len="sm" w="sm" type="none"/>
                    </a:lnL>
                    <a:lnB cap="flat" cmpd="sng" w="28575">
                      <a:solidFill>
                        <a:schemeClr val="accent2"/>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5625" marL="85625" anchor="ct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00">
                        <a:latin typeface="Arial"/>
                        <a:ea typeface="Arial"/>
                        <a:cs typeface="Arial"/>
                        <a:sym typeface="Arial"/>
                      </a:endParaRPr>
                    </a:p>
                  </a:txBody>
                  <a:tcPr marT="0" marB="0" marR="85625" marL="85625">
                    <a:lnR cap="flat" cmpd="sng" w="28575">
                      <a:solidFill>
                        <a:schemeClr val="accent2"/>
                      </a:solidFill>
                      <a:prstDash val="solid"/>
                      <a:round/>
                      <a:headEnd len="sm" w="sm" type="none"/>
                      <a:tailEnd len="sm" w="sm" type="none"/>
                    </a:lnR>
                    <a:lnB cap="flat" cmpd="sng" w="28575">
                      <a:solidFill>
                        <a:schemeClr val="accent2"/>
                      </a:solidFill>
                      <a:prstDash val="solid"/>
                      <a:round/>
                      <a:headEnd len="sm" w="sm" type="none"/>
                      <a:tailEnd len="sm" w="sm" type="none"/>
                    </a:lnB>
                    <a:solidFill>
                      <a:schemeClr val="lt1"/>
                    </a:solidFill>
                  </a:tcPr>
                </a:tc>
              </a:tr>
            </a:tbl>
          </a:graphicData>
        </a:graphic>
      </p:graphicFrame>
      <p:graphicFrame>
        <p:nvGraphicFramePr>
          <p:cNvPr id="830" name="Google Shape;830;p74"/>
          <p:cNvGraphicFramePr/>
          <p:nvPr/>
        </p:nvGraphicFramePr>
        <p:xfrm>
          <a:off x="6135019" y="2144929"/>
          <a:ext cx="3000000" cy="3000000"/>
        </p:xfrm>
        <a:graphic>
          <a:graphicData uri="http://schemas.openxmlformats.org/drawingml/2006/table">
            <a:tbl>
              <a:tblPr bandRow="1" firstRow="1">
                <a:noFill/>
                <a:tableStyleId>{5E13DE5D-D82C-43DD-A45E-B8B9FF93312F}</a:tableStyleId>
              </a:tblPr>
              <a:tblGrid>
                <a:gridCol w="366900"/>
                <a:gridCol w="1837250"/>
                <a:gridCol w="366900"/>
              </a:tblGrid>
              <a:tr h="288000">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SzPts val="1100"/>
                        <a:buNone/>
                      </a:pPr>
                      <a:r>
                        <a:rPr b="0" lang="en-US" sz="1900">
                          <a:latin typeface="Calibri"/>
                          <a:ea typeface="Calibri"/>
                          <a:cs typeface="Calibri"/>
                          <a:sym typeface="Calibri"/>
                        </a:rPr>
                        <a:t>Les capteurs et les microcontrôleurs peuvent être rapidement installés, ce qui en fait un projet réalisable en seulement 2 jours.</a:t>
                      </a:r>
                      <a:endParaRPr b="0" sz="1900">
                        <a:latin typeface="Calibri"/>
                        <a:ea typeface="Calibri"/>
                        <a:cs typeface="Calibri"/>
                        <a:sym typeface="Calibri"/>
                      </a:endParaRPr>
                    </a:p>
                    <a:p>
                      <a:pPr indent="0" lvl="0" marL="0" rtl="0" algn="l">
                        <a:spcBef>
                          <a:spcPts val="0"/>
                        </a:spcBef>
                        <a:spcAft>
                          <a:spcPts val="0"/>
                        </a:spcAft>
                        <a:buSzPts val="1100"/>
                        <a:buNone/>
                      </a:pPr>
                      <a:r>
                        <a:t/>
                      </a:r>
                      <a:endParaRPr b="0" sz="1900">
                        <a:latin typeface="Calibri"/>
                        <a:ea typeface="Calibri"/>
                        <a:cs typeface="Calibri"/>
                        <a:sym typeface="Calibri"/>
                      </a:endParaRPr>
                    </a:p>
                    <a:p>
                      <a:pPr indent="0" lvl="0" marL="0" rtl="0" algn="l">
                        <a:spcBef>
                          <a:spcPts val="0"/>
                        </a:spcBef>
                        <a:spcAft>
                          <a:spcPts val="0"/>
                        </a:spcAft>
                        <a:buSzPts val="1100"/>
                        <a:buNone/>
                      </a:pPr>
                      <a:r>
                        <a:t/>
                      </a:r>
                      <a:endParaRPr b="0" sz="1300">
                        <a:latin typeface="Calibri"/>
                        <a:ea typeface="Calibri"/>
                        <a:cs typeface="Calibri"/>
                        <a:sym typeface="Calibri"/>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56250">
                <a:tc>
                  <a:txBody>
                    <a:bodyPr/>
                    <a:lstStyle/>
                    <a:p>
                      <a:pPr indent="0" lvl="0" marL="0" marR="0" rtl="0" algn="l">
                        <a:spcBef>
                          <a:spcPts val="0"/>
                        </a:spcBef>
                        <a:spcAft>
                          <a:spcPts val="0"/>
                        </a:spcAft>
                        <a:buNone/>
                      </a:pPr>
                      <a:r>
                        <a:t/>
                      </a:r>
                      <a:endParaRPr sz="1600"/>
                    </a:p>
                  </a:txBody>
                  <a:tcPr marT="41725" marB="41725"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accent3"/>
                          </a:solidFill>
                          <a:latin typeface="Calibri"/>
                          <a:ea typeface="Calibri"/>
                          <a:cs typeface="Calibri"/>
                          <a:sym typeface="Calibri"/>
                        </a:rPr>
                        <a:t>déploiement </a:t>
                      </a:r>
                      <a:endParaRPr b="1" sz="1800">
                        <a:solidFill>
                          <a:schemeClr val="accent3"/>
                        </a:solidFill>
                      </a:endParaRPr>
                    </a:p>
                  </a:txBody>
                  <a:tcPr marT="41725" marB="41725"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1725" marB="41725"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113275">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r>
            </a:tbl>
          </a:graphicData>
        </a:graphic>
      </p:graphicFrame>
      <p:graphicFrame>
        <p:nvGraphicFramePr>
          <p:cNvPr id="831" name="Google Shape;831;p74"/>
          <p:cNvGraphicFramePr/>
          <p:nvPr/>
        </p:nvGraphicFramePr>
        <p:xfrm>
          <a:off x="802494" y="2066629"/>
          <a:ext cx="3000000" cy="3000000"/>
        </p:xfrm>
        <a:graphic>
          <a:graphicData uri="http://schemas.openxmlformats.org/drawingml/2006/table">
            <a:tbl>
              <a:tblPr bandRow="1" firstRow="1">
                <a:noFill/>
                <a:tableStyleId>{5E13DE5D-D82C-43DD-A45E-B8B9FF93312F}</a:tableStyleId>
              </a:tblPr>
              <a:tblGrid>
                <a:gridCol w="287325"/>
                <a:gridCol w="1729325"/>
                <a:gridCol w="287325"/>
              </a:tblGrid>
              <a:tr h="288000">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SzPts val="1100"/>
                        <a:buNone/>
                      </a:pPr>
                      <a:r>
                        <a:rPr b="0" lang="en-US" sz="2000">
                          <a:latin typeface="Calibri"/>
                          <a:ea typeface="Calibri"/>
                          <a:cs typeface="Calibri"/>
                          <a:sym typeface="Calibri"/>
                        </a:rPr>
                        <a:t>L</a:t>
                      </a:r>
                      <a:r>
                        <a:rPr b="0" lang="en-US" sz="2000">
                          <a:latin typeface="Calibri"/>
                          <a:ea typeface="Calibri"/>
                          <a:cs typeface="Calibri"/>
                          <a:sym typeface="Calibri"/>
                        </a:rPr>
                        <a:t>e système permet une réponse rapide aux situations dangereuses pour les piétons, réduisant ainsi le risque d'accidents.</a:t>
                      </a:r>
                      <a:endParaRPr b="0" sz="2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0" sz="2000">
                        <a:latin typeface="Calibri"/>
                        <a:ea typeface="Calibri"/>
                        <a:cs typeface="Calibri"/>
                        <a:sym typeface="Calibri"/>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56250">
                <a:tc>
                  <a:txBody>
                    <a:bodyPr/>
                    <a:lstStyle/>
                    <a:p>
                      <a:pPr indent="0" lvl="0" marL="0" marR="0" rtl="0" algn="l">
                        <a:spcBef>
                          <a:spcPts val="0"/>
                        </a:spcBef>
                        <a:spcAft>
                          <a:spcPts val="0"/>
                        </a:spcAft>
                        <a:buNone/>
                      </a:pPr>
                      <a:r>
                        <a:t/>
                      </a:r>
                      <a:endParaRPr sz="1600"/>
                    </a:p>
                  </a:txBody>
                  <a:tcPr marT="41725" marB="41725"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accent3"/>
                          </a:solidFill>
                          <a:latin typeface="Calibri"/>
                          <a:ea typeface="Calibri"/>
                          <a:cs typeface="Calibri"/>
                          <a:sym typeface="Calibri"/>
                        </a:rPr>
                        <a:t>sécurité </a:t>
                      </a:r>
                      <a:endParaRPr b="1" sz="1800">
                        <a:solidFill>
                          <a:schemeClr val="accent3"/>
                        </a:solidFill>
                      </a:endParaRPr>
                    </a:p>
                  </a:txBody>
                  <a:tcPr marT="41725" marB="41725"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1725" marB="41725"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288000">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5"/>
          <p:cNvSpPr txBox="1"/>
          <p:nvPr>
            <p:ph idx="1" type="body"/>
          </p:nvPr>
        </p:nvSpPr>
        <p:spPr>
          <a:xfrm>
            <a:off x="309454" y="96709"/>
            <a:ext cx="11573100" cy="724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a:t>Problématique : Vidéo</a:t>
            </a:r>
            <a:endParaRPr/>
          </a:p>
        </p:txBody>
      </p:sp>
      <p:pic>
        <p:nvPicPr>
          <p:cNvPr id="838" name="Google Shape;838;p75" title="Accident passage pieton.mp4">
            <a:hlinkClick r:id="rId3"/>
          </p:cNvPr>
          <p:cNvPicPr preferRelativeResize="0"/>
          <p:nvPr/>
        </p:nvPicPr>
        <p:blipFill>
          <a:blip r:embed="rId4">
            <a:alphaModFix/>
          </a:blip>
          <a:stretch>
            <a:fillRect/>
          </a:stretch>
        </p:blipFill>
        <p:spPr>
          <a:xfrm>
            <a:off x="1427288" y="742450"/>
            <a:ext cx="9337426" cy="611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nvSpPr>
        <p:spPr>
          <a:xfrm>
            <a:off x="7744821" y="2239265"/>
            <a:ext cx="4031700" cy="12468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SzPts val="1100"/>
              <a:buNone/>
            </a:pPr>
            <a:r>
              <a:rPr b="1" lang="en-US" sz="2500">
                <a:solidFill>
                  <a:schemeClr val="lt1"/>
                </a:solidFill>
              </a:rPr>
              <a:t>Pour identifier une smart city, il suffit de savoir repérer les indices :</a:t>
            </a:r>
            <a:endParaRPr b="1" sz="2500">
              <a:solidFill>
                <a:schemeClr val="lt1"/>
              </a:solidFill>
            </a:endParaRPr>
          </a:p>
        </p:txBody>
      </p:sp>
      <p:sp>
        <p:nvSpPr>
          <p:cNvPr id="197" name="Google Shape;197;p31"/>
          <p:cNvSpPr txBox="1"/>
          <p:nvPr/>
        </p:nvSpPr>
        <p:spPr>
          <a:xfrm>
            <a:off x="6823900" y="3967025"/>
            <a:ext cx="5161200" cy="2139600"/>
          </a:xfrm>
          <a:prstGeom prst="rect">
            <a:avLst/>
          </a:prstGeom>
          <a:noFill/>
          <a:ln>
            <a:noFill/>
          </a:ln>
        </p:spPr>
        <p:txBody>
          <a:bodyPr anchorCtr="0" anchor="t" bIns="45700" lIns="91425" spcFirstLastPara="1" rIns="91425" wrap="square" tIns="45700">
            <a:spAutoFit/>
          </a:bodyPr>
          <a:lstStyle/>
          <a:p>
            <a:pPr indent="-349250" lvl="0" marL="457200" marR="0" rtl="0" algn="l">
              <a:spcBef>
                <a:spcPts val="0"/>
              </a:spcBef>
              <a:spcAft>
                <a:spcPts val="0"/>
              </a:spcAft>
              <a:buClr>
                <a:schemeClr val="lt1"/>
              </a:buClr>
              <a:buSzPts val="1900"/>
              <a:buChar char="●"/>
            </a:pPr>
            <a:r>
              <a:rPr lang="en-US" sz="1900">
                <a:solidFill>
                  <a:schemeClr val="lt1"/>
                </a:solidFill>
              </a:rPr>
              <a:t>Des infrastructures numériques</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Des solutions IoT (Internet of Things)</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Des transports en commun fonctionnels (souvent automatisés) et connectés à des applications de suivi en temps réel</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Des initiatives environnementales</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Une collaboration avec ses habitants</a:t>
            </a:r>
            <a:endParaRPr sz="1900">
              <a:solidFill>
                <a:schemeClr val="lt1"/>
              </a:solidFill>
            </a:endParaRPr>
          </a:p>
        </p:txBody>
      </p:sp>
      <p:sp>
        <p:nvSpPr>
          <p:cNvPr id="198" name="Google Shape;198;p31"/>
          <p:cNvSpPr txBox="1"/>
          <p:nvPr/>
        </p:nvSpPr>
        <p:spPr>
          <a:xfrm>
            <a:off x="415333" y="4753062"/>
            <a:ext cx="4992866" cy="1614272"/>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4000"/>
              <a:buFont typeface="Arial"/>
              <a:buNone/>
            </a:pPr>
            <a:r>
              <a:rPr b="1" lang="en-US" sz="4000">
                <a:solidFill>
                  <a:schemeClr val="lt1"/>
                </a:solidFill>
              </a:rPr>
              <a:t>Introduction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Problématique : Solution</a:t>
            </a:r>
            <a:endParaRPr/>
          </a:p>
        </p:txBody>
      </p:sp>
      <p:grpSp>
        <p:nvGrpSpPr>
          <p:cNvPr id="844" name="Google Shape;844;p76"/>
          <p:cNvGrpSpPr/>
          <p:nvPr/>
        </p:nvGrpSpPr>
        <p:grpSpPr>
          <a:xfrm>
            <a:off x="1047236" y="1928575"/>
            <a:ext cx="7497701" cy="900141"/>
            <a:chOff x="933685" y="1815665"/>
            <a:chExt cx="6574047" cy="972180"/>
          </a:xfrm>
        </p:grpSpPr>
        <p:sp>
          <p:nvSpPr>
            <p:cNvPr id="845" name="Google Shape;845;p76"/>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46" name="Google Shape;846;p76"/>
            <p:cNvSpPr/>
            <p:nvPr/>
          </p:nvSpPr>
          <p:spPr>
            <a:xfrm>
              <a:off x="933685" y="1815665"/>
              <a:ext cx="1441200" cy="972000"/>
            </a:xfrm>
            <a:prstGeom prst="homePlate">
              <a:avLst>
                <a:gd fmla="val 22388" name="adj"/>
              </a:avLst>
            </a:prstGeom>
            <a:solidFill>
              <a:schemeClr val="accent1"/>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47" name="Google Shape;847;p76"/>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48" name="Google Shape;848;p76"/>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grpSp>
        <p:nvGrpSpPr>
          <p:cNvPr id="849" name="Google Shape;849;p76"/>
          <p:cNvGrpSpPr/>
          <p:nvPr/>
        </p:nvGrpSpPr>
        <p:grpSpPr>
          <a:xfrm>
            <a:off x="1047236" y="3032417"/>
            <a:ext cx="7497701" cy="900141"/>
            <a:chOff x="933685" y="1815665"/>
            <a:chExt cx="6574047" cy="972180"/>
          </a:xfrm>
        </p:grpSpPr>
        <p:sp>
          <p:nvSpPr>
            <p:cNvPr id="850" name="Google Shape;850;p76"/>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51" name="Google Shape;851;p76"/>
            <p:cNvSpPr/>
            <p:nvPr/>
          </p:nvSpPr>
          <p:spPr>
            <a:xfrm>
              <a:off x="933685" y="1815665"/>
              <a:ext cx="1441200" cy="972000"/>
            </a:xfrm>
            <a:prstGeom prst="homePlate">
              <a:avLst>
                <a:gd fmla="val 2238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52" name="Google Shape;852;p76"/>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53" name="Google Shape;853;p76"/>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grpSp>
        <p:nvGrpSpPr>
          <p:cNvPr id="854" name="Google Shape;854;p76"/>
          <p:cNvGrpSpPr/>
          <p:nvPr/>
        </p:nvGrpSpPr>
        <p:grpSpPr>
          <a:xfrm>
            <a:off x="1047236" y="4136258"/>
            <a:ext cx="7497701" cy="900141"/>
            <a:chOff x="933685" y="1815665"/>
            <a:chExt cx="6574047" cy="972180"/>
          </a:xfrm>
        </p:grpSpPr>
        <p:sp>
          <p:nvSpPr>
            <p:cNvPr id="855" name="Google Shape;855;p76"/>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56" name="Google Shape;856;p76"/>
            <p:cNvSpPr/>
            <p:nvPr/>
          </p:nvSpPr>
          <p:spPr>
            <a:xfrm>
              <a:off x="933685" y="1815665"/>
              <a:ext cx="1441200" cy="972000"/>
            </a:xfrm>
            <a:prstGeom prst="homePlate">
              <a:avLst>
                <a:gd fmla="val 22388" name="adj"/>
              </a:avLst>
            </a:prstGeom>
            <a:solidFill>
              <a:schemeClr val="accent3"/>
            </a:solid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57" name="Google Shape;857;p76"/>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58" name="Google Shape;858;p76"/>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grpSp>
        <p:nvGrpSpPr>
          <p:cNvPr id="859" name="Google Shape;859;p76"/>
          <p:cNvGrpSpPr/>
          <p:nvPr/>
        </p:nvGrpSpPr>
        <p:grpSpPr>
          <a:xfrm>
            <a:off x="1047236" y="5240101"/>
            <a:ext cx="7497701" cy="900141"/>
            <a:chOff x="933685" y="1815665"/>
            <a:chExt cx="6574047" cy="972180"/>
          </a:xfrm>
        </p:grpSpPr>
        <p:sp>
          <p:nvSpPr>
            <p:cNvPr id="860" name="Google Shape;860;p76"/>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61" name="Google Shape;861;p76"/>
            <p:cNvSpPr/>
            <p:nvPr/>
          </p:nvSpPr>
          <p:spPr>
            <a:xfrm>
              <a:off x="933685" y="1815665"/>
              <a:ext cx="1441200" cy="972000"/>
            </a:xfrm>
            <a:prstGeom prst="homePlate">
              <a:avLst>
                <a:gd fmla="val 22388" name="adj"/>
              </a:avLst>
            </a:prstGeom>
            <a:solidFill>
              <a:schemeClr val="accent2"/>
            </a:solid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62" name="Google Shape;862;p76"/>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63" name="Google Shape;863;p76"/>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pic>
        <p:nvPicPr>
          <p:cNvPr id="864" name="Google Shape;864;p76"/>
          <p:cNvPicPr preferRelativeResize="0"/>
          <p:nvPr/>
        </p:nvPicPr>
        <p:blipFill rotWithShape="1">
          <a:blip r:embed="rId3">
            <a:alphaModFix/>
          </a:blip>
          <a:srcRect b="0" l="0" r="0" t="0"/>
          <a:stretch/>
        </p:blipFill>
        <p:spPr>
          <a:xfrm>
            <a:off x="8873014" y="2952500"/>
            <a:ext cx="986700" cy="1022700"/>
          </a:xfrm>
          <a:prstGeom prst="rect">
            <a:avLst/>
          </a:prstGeom>
          <a:noFill/>
          <a:ln>
            <a:noFill/>
          </a:ln>
        </p:spPr>
      </p:pic>
      <p:pic>
        <p:nvPicPr>
          <p:cNvPr id="865" name="Google Shape;865;p76"/>
          <p:cNvPicPr preferRelativeResize="0"/>
          <p:nvPr/>
        </p:nvPicPr>
        <p:blipFill rotWithShape="1">
          <a:blip r:embed="rId4">
            <a:alphaModFix/>
          </a:blip>
          <a:srcRect b="0" l="0" r="0" t="0"/>
          <a:stretch/>
        </p:blipFill>
        <p:spPr>
          <a:xfrm>
            <a:off x="8873014" y="4057593"/>
            <a:ext cx="986700" cy="1022700"/>
          </a:xfrm>
          <a:prstGeom prst="rect">
            <a:avLst/>
          </a:prstGeom>
          <a:noFill/>
          <a:ln>
            <a:noFill/>
          </a:ln>
        </p:spPr>
      </p:pic>
      <p:pic>
        <p:nvPicPr>
          <p:cNvPr id="866" name="Google Shape;866;p76"/>
          <p:cNvPicPr preferRelativeResize="0"/>
          <p:nvPr/>
        </p:nvPicPr>
        <p:blipFill rotWithShape="1">
          <a:blip r:embed="rId5">
            <a:alphaModFix/>
          </a:blip>
          <a:srcRect b="0" l="0" r="0" t="0"/>
          <a:stretch/>
        </p:blipFill>
        <p:spPr>
          <a:xfrm>
            <a:off x="8873014" y="5162687"/>
            <a:ext cx="986700" cy="1022700"/>
          </a:xfrm>
          <a:prstGeom prst="rect">
            <a:avLst/>
          </a:prstGeom>
          <a:noFill/>
          <a:ln>
            <a:noFill/>
          </a:ln>
        </p:spPr>
      </p:pic>
      <p:pic>
        <p:nvPicPr>
          <p:cNvPr id="867" name="Google Shape;867;p76"/>
          <p:cNvPicPr preferRelativeResize="0"/>
          <p:nvPr/>
        </p:nvPicPr>
        <p:blipFill rotWithShape="1">
          <a:blip r:embed="rId6">
            <a:alphaModFix/>
          </a:blip>
          <a:srcRect b="0" l="0" r="0" t="0"/>
          <a:stretch/>
        </p:blipFill>
        <p:spPr>
          <a:xfrm>
            <a:off x="8873014" y="1847407"/>
            <a:ext cx="986700" cy="1022700"/>
          </a:xfrm>
          <a:prstGeom prst="rect">
            <a:avLst/>
          </a:prstGeom>
          <a:noFill/>
          <a:ln>
            <a:noFill/>
          </a:ln>
        </p:spPr>
      </p:pic>
      <p:sp>
        <p:nvSpPr>
          <p:cNvPr id="868" name="Google Shape;868;p76"/>
          <p:cNvSpPr txBox="1"/>
          <p:nvPr/>
        </p:nvSpPr>
        <p:spPr>
          <a:xfrm>
            <a:off x="10091222" y="2066370"/>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40%</a:t>
            </a:r>
            <a:endParaRPr b="1" sz="3200">
              <a:solidFill>
                <a:srgbClr val="3F3F3F"/>
              </a:solidFill>
              <a:latin typeface="Arial"/>
              <a:ea typeface="Arial"/>
              <a:cs typeface="Arial"/>
              <a:sym typeface="Arial"/>
            </a:endParaRPr>
          </a:p>
        </p:txBody>
      </p:sp>
      <p:sp>
        <p:nvSpPr>
          <p:cNvPr id="869" name="Google Shape;869;p76"/>
          <p:cNvSpPr txBox="1"/>
          <p:nvPr/>
        </p:nvSpPr>
        <p:spPr>
          <a:xfrm>
            <a:off x="10091222" y="3171463"/>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80%</a:t>
            </a:r>
            <a:endParaRPr b="1" sz="3200">
              <a:solidFill>
                <a:srgbClr val="3F3F3F"/>
              </a:solidFill>
              <a:latin typeface="Arial"/>
              <a:ea typeface="Arial"/>
              <a:cs typeface="Arial"/>
              <a:sym typeface="Arial"/>
            </a:endParaRPr>
          </a:p>
        </p:txBody>
      </p:sp>
      <p:sp>
        <p:nvSpPr>
          <p:cNvPr id="870" name="Google Shape;870;p76"/>
          <p:cNvSpPr txBox="1"/>
          <p:nvPr/>
        </p:nvSpPr>
        <p:spPr>
          <a:xfrm>
            <a:off x="10091222" y="5381650"/>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60%</a:t>
            </a:r>
            <a:endParaRPr b="1" sz="3200">
              <a:solidFill>
                <a:srgbClr val="3F3F3F"/>
              </a:solidFill>
              <a:latin typeface="Arial"/>
              <a:ea typeface="Arial"/>
              <a:cs typeface="Arial"/>
              <a:sym typeface="Arial"/>
            </a:endParaRPr>
          </a:p>
        </p:txBody>
      </p:sp>
      <p:sp>
        <p:nvSpPr>
          <p:cNvPr id="871" name="Google Shape;871;p76"/>
          <p:cNvSpPr txBox="1"/>
          <p:nvPr/>
        </p:nvSpPr>
        <p:spPr>
          <a:xfrm>
            <a:off x="10091222" y="4276556"/>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50%</a:t>
            </a:r>
            <a:endParaRPr b="1" sz="3200">
              <a:solidFill>
                <a:srgbClr val="3F3F3F"/>
              </a:solidFill>
              <a:latin typeface="Arial"/>
              <a:ea typeface="Arial"/>
              <a:cs typeface="Arial"/>
              <a:sym typeface="Arial"/>
            </a:endParaRPr>
          </a:p>
        </p:txBody>
      </p:sp>
      <p:sp>
        <p:nvSpPr>
          <p:cNvPr id="872" name="Google Shape;872;p76"/>
          <p:cNvSpPr txBox="1"/>
          <p:nvPr/>
        </p:nvSpPr>
        <p:spPr>
          <a:xfrm>
            <a:off x="1418026" y="2132400"/>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01</a:t>
            </a:r>
            <a:endParaRPr/>
          </a:p>
        </p:txBody>
      </p:sp>
      <p:sp>
        <p:nvSpPr>
          <p:cNvPr id="873" name="Google Shape;873;p76"/>
          <p:cNvSpPr txBox="1"/>
          <p:nvPr/>
        </p:nvSpPr>
        <p:spPr>
          <a:xfrm>
            <a:off x="1427500" y="3236242"/>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02</a:t>
            </a:r>
            <a:endParaRPr/>
          </a:p>
        </p:txBody>
      </p:sp>
      <p:sp>
        <p:nvSpPr>
          <p:cNvPr id="874" name="Google Shape;874;p76"/>
          <p:cNvSpPr txBox="1"/>
          <p:nvPr/>
        </p:nvSpPr>
        <p:spPr>
          <a:xfrm>
            <a:off x="1446829" y="4340083"/>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03</a:t>
            </a:r>
            <a:endParaRPr/>
          </a:p>
        </p:txBody>
      </p:sp>
      <p:sp>
        <p:nvSpPr>
          <p:cNvPr id="875" name="Google Shape;875;p76"/>
          <p:cNvSpPr txBox="1"/>
          <p:nvPr/>
        </p:nvSpPr>
        <p:spPr>
          <a:xfrm>
            <a:off x="1446829" y="5443925"/>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04</a:t>
            </a:r>
            <a:endParaRPr/>
          </a:p>
        </p:txBody>
      </p:sp>
      <p:sp>
        <p:nvSpPr>
          <p:cNvPr id="876" name="Google Shape;876;p76"/>
          <p:cNvSpPr txBox="1"/>
          <p:nvPr/>
        </p:nvSpPr>
        <p:spPr>
          <a:xfrm>
            <a:off x="2906200" y="5459225"/>
            <a:ext cx="56388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Prévention des collisions inattendues</a:t>
            </a:r>
            <a:endParaRPr b="1" sz="2400">
              <a:solidFill>
                <a:schemeClr val="accent2"/>
              </a:solidFill>
            </a:endParaRPr>
          </a:p>
        </p:txBody>
      </p:sp>
      <p:sp>
        <p:nvSpPr>
          <p:cNvPr id="877" name="Google Shape;877;p76"/>
          <p:cNvSpPr txBox="1"/>
          <p:nvPr/>
        </p:nvSpPr>
        <p:spPr>
          <a:xfrm>
            <a:off x="2733500" y="4355400"/>
            <a:ext cx="57363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Réduction des comportements imprudents</a:t>
            </a:r>
            <a:endParaRPr b="1" sz="2400">
              <a:solidFill>
                <a:schemeClr val="accent2"/>
              </a:solidFill>
            </a:endParaRPr>
          </a:p>
        </p:txBody>
      </p:sp>
      <p:sp>
        <p:nvSpPr>
          <p:cNvPr id="878" name="Google Shape;878;p76"/>
          <p:cNvSpPr txBox="1"/>
          <p:nvPr/>
        </p:nvSpPr>
        <p:spPr>
          <a:xfrm>
            <a:off x="2989538" y="3251550"/>
            <a:ext cx="54090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Gestion dynamique du trafic</a:t>
            </a:r>
            <a:endParaRPr b="1" sz="2400">
              <a:solidFill>
                <a:schemeClr val="accent2"/>
              </a:solidFill>
            </a:endParaRPr>
          </a:p>
        </p:txBody>
      </p:sp>
      <p:sp>
        <p:nvSpPr>
          <p:cNvPr id="879" name="Google Shape;879;p76"/>
          <p:cNvSpPr txBox="1"/>
          <p:nvPr/>
        </p:nvSpPr>
        <p:spPr>
          <a:xfrm>
            <a:off x="3002725" y="2133800"/>
            <a:ext cx="56388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Sécurité des piétons aux passages piétons</a:t>
            </a:r>
            <a:endParaRPr b="1" sz="2400">
              <a:solidFill>
                <a:schemeClr val="accent2"/>
              </a:solidFill>
            </a:endParaRPr>
          </a:p>
        </p:txBody>
      </p:sp>
      <p:sp>
        <p:nvSpPr>
          <p:cNvPr id="880" name="Google Shape;880;p76"/>
          <p:cNvSpPr/>
          <p:nvPr/>
        </p:nvSpPr>
        <p:spPr>
          <a:xfrm>
            <a:off x="9044730" y="2093358"/>
            <a:ext cx="545594" cy="531033"/>
          </a:xfrm>
          <a:custGeom>
            <a:rect b="b" l="l" r="r" t="t"/>
            <a:pathLst>
              <a:path extrusionOk="0" h="3218379" w="330663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81" name="Google Shape;881;p76"/>
          <p:cNvSpPr/>
          <p:nvPr/>
        </p:nvSpPr>
        <p:spPr>
          <a:xfrm>
            <a:off x="9107367" y="3178272"/>
            <a:ext cx="534428" cy="571162"/>
          </a:xfrm>
          <a:custGeom>
            <a:rect b="b" l="l" r="r" t="t"/>
            <a:pathLst>
              <a:path extrusionOk="0" h="3173121" w="2969045">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82" name="Google Shape;882;p76"/>
          <p:cNvSpPr/>
          <p:nvPr/>
        </p:nvSpPr>
        <p:spPr>
          <a:xfrm>
            <a:off x="8903263" y="4340100"/>
            <a:ext cx="747580" cy="394932"/>
          </a:xfrm>
          <a:custGeom>
            <a:rect b="b" l="l" r="r" t="t"/>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83" name="Google Shape;883;p76"/>
          <p:cNvSpPr/>
          <p:nvPr/>
        </p:nvSpPr>
        <p:spPr>
          <a:xfrm>
            <a:off x="9151186" y="5388481"/>
            <a:ext cx="332677" cy="529315"/>
          </a:xfrm>
          <a:custGeom>
            <a:rect b="b" l="l" r="r" t="t"/>
            <a:pathLst>
              <a:path extrusionOk="0" h="3207971" w="2016224">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77"/>
          <p:cNvPicPr preferRelativeResize="0"/>
          <p:nvPr/>
        </p:nvPicPr>
        <p:blipFill rotWithShape="1">
          <a:blip r:embed="rId3">
            <a:alphaModFix/>
          </a:blip>
          <a:srcRect b="3827" l="0" r="0" t="0"/>
          <a:stretch/>
        </p:blipFill>
        <p:spPr>
          <a:xfrm>
            <a:off x="0" y="0"/>
            <a:ext cx="12280750" cy="6857999"/>
          </a:xfrm>
          <a:prstGeom prst="rect">
            <a:avLst/>
          </a:prstGeom>
          <a:noFill/>
          <a:ln>
            <a:noFill/>
          </a:ln>
        </p:spPr>
      </p:pic>
      <p:sp>
        <p:nvSpPr>
          <p:cNvPr id="889" name="Google Shape;889;p77"/>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500"/>
              </a:spcBef>
              <a:spcAft>
                <a:spcPts val="1500"/>
              </a:spcAft>
              <a:buClr>
                <a:schemeClr val="dk1"/>
              </a:buClr>
              <a:buSzPts val="1100"/>
              <a:buFont typeface="Arial"/>
              <a:buNone/>
            </a:pPr>
            <a:r>
              <a:rPr b="1" lang="en-US" sz="5000">
                <a:solidFill>
                  <a:schemeClr val="lt1"/>
                </a:solidFill>
                <a:latin typeface="Calibri"/>
                <a:ea typeface="Calibri"/>
                <a:cs typeface="Calibri"/>
                <a:sym typeface="Calibri"/>
              </a:rPr>
              <a:t>Porteurs et acteurs du projet</a:t>
            </a:r>
            <a:endParaRPr b="1" sz="5000">
              <a:solidFill>
                <a:schemeClr val="lt1"/>
              </a:solidFill>
            </a:endParaRPr>
          </a:p>
        </p:txBody>
      </p:sp>
      <p:sp>
        <p:nvSpPr>
          <p:cNvPr id="890" name="Google Shape;890;p77"/>
          <p:cNvSpPr/>
          <p:nvPr/>
        </p:nvSpPr>
        <p:spPr>
          <a:xfrm>
            <a:off x="0" y="5745389"/>
            <a:ext cx="6084778" cy="1123065"/>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nvGrpSpPr>
          <p:cNvPr id="891" name="Google Shape;891;p77"/>
          <p:cNvGrpSpPr/>
          <p:nvPr/>
        </p:nvGrpSpPr>
        <p:grpSpPr>
          <a:xfrm flipH="1">
            <a:off x="9576127" y="3245040"/>
            <a:ext cx="1635155" cy="2026322"/>
            <a:chOff x="3889795" y="2616331"/>
            <a:chExt cx="3499903" cy="4143808"/>
          </a:xfrm>
        </p:grpSpPr>
        <p:sp>
          <p:nvSpPr>
            <p:cNvPr id="892" name="Google Shape;892;p77"/>
            <p:cNvSpPr/>
            <p:nvPr/>
          </p:nvSpPr>
          <p:spPr>
            <a:xfrm>
              <a:off x="4705765" y="3775935"/>
              <a:ext cx="2683933" cy="2984204"/>
            </a:xfrm>
            <a:custGeom>
              <a:rect b="b" l="l" r="r" t="t"/>
              <a:pathLst>
                <a:path extrusionOk="0" h="2984204" w="2683933">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3" name="Google Shape;893;p77"/>
            <p:cNvSpPr/>
            <p:nvPr/>
          </p:nvSpPr>
          <p:spPr>
            <a:xfrm>
              <a:off x="3889795" y="3841747"/>
              <a:ext cx="1834425" cy="1750719"/>
            </a:xfrm>
            <a:custGeom>
              <a:rect b="b" l="l" r="r" t="t"/>
              <a:pathLst>
                <a:path extrusionOk="0" h="1750719" w="1834425">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4" name="Google Shape;894;p77"/>
            <p:cNvSpPr/>
            <p:nvPr/>
          </p:nvSpPr>
          <p:spPr>
            <a:xfrm>
              <a:off x="6139131" y="2859862"/>
              <a:ext cx="911234" cy="1411806"/>
            </a:xfrm>
            <a:custGeom>
              <a:rect b="b" l="l" r="r" t="t"/>
              <a:pathLst>
                <a:path extrusionOk="0" h="1411806" w="911234">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5" name="Google Shape;895;p77"/>
            <p:cNvSpPr/>
            <p:nvPr/>
          </p:nvSpPr>
          <p:spPr>
            <a:xfrm>
              <a:off x="5884529" y="3749901"/>
              <a:ext cx="956122" cy="1310685"/>
            </a:xfrm>
            <a:custGeom>
              <a:rect b="b" l="l" r="r" t="t"/>
              <a:pathLst>
                <a:path extrusionOk="0" h="1310685" w="956122">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6" name="Google Shape;896;p77"/>
            <p:cNvSpPr/>
            <p:nvPr/>
          </p:nvSpPr>
          <p:spPr>
            <a:xfrm>
              <a:off x="6273955" y="2616331"/>
              <a:ext cx="862733" cy="858255"/>
            </a:xfrm>
            <a:custGeom>
              <a:rect b="b" l="l" r="r" t="t"/>
              <a:pathLst>
                <a:path extrusionOk="0" h="858255" w="862733">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7" name="Google Shape;897;p77"/>
            <p:cNvSpPr/>
            <p:nvPr/>
          </p:nvSpPr>
          <p:spPr>
            <a:xfrm>
              <a:off x="4250808" y="5103753"/>
              <a:ext cx="452680" cy="446835"/>
            </a:xfrm>
            <a:custGeom>
              <a:rect b="b" l="l" r="r" t="t"/>
              <a:pathLst>
                <a:path extrusionOk="0" h="446835" w="452680">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77"/>
            <p:cNvSpPr/>
            <p:nvPr/>
          </p:nvSpPr>
          <p:spPr>
            <a:xfrm>
              <a:off x="4661710" y="5542653"/>
              <a:ext cx="244401" cy="105465"/>
            </a:xfrm>
            <a:custGeom>
              <a:rect b="b" l="l" r="r" t="t"/>
              <a:pathLst>
                <a:path extrusionOk="0" h="105465" w="244401">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77"/>
            <p:cNvSpPr/>
            <p:nvPr/>
          </p:nvSpPr>
          <p:spPr>
            <a:xfrm>
              <a:off x="5447103" y="5486257"/>
              <a:ext cx="496742" cy="509240"/>
            </a:xfrm>
            <a:custGeom>
              <a:rect b="b" l="l" r="r" t="t"/>
              <a:pathLst>
                <a:path extrusionOk="0" h="509240" w="496742">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0" name="Google Shape;900;p77"/>
            <p:cNvSpPr/>
            <p:nvPr/>
          </p:nvSpPr>
          <p:spPr>
            <a:xfrm>
              <a:off x="5446847" y="5069439"/>
              <a:ext cx="167246" cy="266076"/>
            </a:xfrm>
            <a:custGeom>
              <a:rect b="b" l="l" r="r" t="t"/>
              <a:pathLst>
                <a:path extrusionOk="0" h="266076" w="16724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1" name="Google Shape;901;p77"/>
            <p:cNvSpPr/>
            <p:nvPr/>
          </p:nvSpPr>
          <p:spPr>
            <a:xfrm>
              <a:off x="4881006" y="5093260"/>
              <a:ext cx="616552" cy="245796"/>
            </a:xfrm>
            <a:custGeom>
              <a:rect b="b" l="l" r="r" t="t"/>
              <a:pathLst>
                <a:path extrusionOk="0" h="245796" w="616552">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02" name="Google Shape;902;p77"/>
          <p:cNvSpPr/>
          <p:nvPr/>
        </p:nvSpPr>
        <p:spPr>
          <a:xfrm>
            <a:off x="11141700" y="3391000"/>
            <a:ext cx="1050291" cy="2030514"/>
          </a:xfrm>
          <a:custGeom>
            <a:rect b="b" l="l" r="r" t="t"/>
            <a:pathLst>
              <a:path extrusionOk="0" h="3923699" w="1489775">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pic>
        <p:nvPicPr>
          <p:cNvPr id="903" name="Google Shape;903;p77"/>
          <p:cNvPicPr preferRelativeResize="0"/>
          <p:nvPr/>
        </p:nvPicPr>
        <p:blipFill>
          <a:blip r:embed="rId4">
            <a:alphaModFix/>
          </a:blip>
          <a:stretch>
            <a:fillRect/>
          </a:stretch>
        </p:blipFill>
        <p:spPr>
          <a:xfrm>
            <a:off x="211474" y="3356287"/>
            <a:ext cx="2277376" cy="1803826"/>
          </a:xfrm>
          <a:prstGeom prst="rect">
            <a:avLst/>
          </a:prstGeom>
          <a:noFill/>
          <a:ln>
            <a:noFill/>
          </a:ln>
        </p:spPr>
      </p:pic>
      <p:sp>
        <p:nvSpPr>
          <p:cNvPr id="904" name="Google Shape;904;p77"/>
          <p:cNvSpPr/>
          <p:nvPr/>
        </p:nvSpPr>
        <p:spPr>
          <a:xfrm>
            <a:off x="6195975" y="5745389"/>
            <a:ext cx="6084778" cy="1123065"/>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lt1"/>
              </a:solidFill>
              <a:latin typeface="Arial"/>
              <a:ea typeface="Arial"/>
              <a:cs typeface="Arial"/>
              <a:sym typeface="Arial"/>
            </a:endParaRPr>
          </a:p>
        </p:txBody>
      </p:sp>
      <p:sp>
        <p:nvSpPr>
          <p:cNvPr id="905" name="Google Shape;905;p77"/>
          <p:cNvSpPr txBox="1"/>
          <p:nvPr/>
        </p:nvSpPr>
        <p:spPr>
          <a:xfrm>
            <a:off x="0" y="1555050"/>
            <a:ext cx="4550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chemeClr val="lt1"/>
                </a:solidFill>
                <a:latin typeface="Calibri"/>
                <a:ea typeface="Calibri"/>
                <a:cs typeface="Calibri"/>
                <a:sym typeface="Calibri"/>
              </a:rPr>
              <a:t>La municipalité de la ville.</a:t>
            </a:r>
            <a:endParaRPr b="1" sz="3100">
              <a:solidFill>
                <a:schemeClr val="lt1"/>
              </a:solidFill>
              <a:latin typeface="Calibri"/>
              <a:ea typeface="Calibri"/>
              <a:cs typeface="Calibri"/>
              <a:sym typeface="Calibri"/>
            </a:endParaRPr>
          </a:p>
        </p:txBody>
      </p:sp>
      <p:sp>
        <p:nvSpPr>
          <p:cNvPr id="906" name="Google Shape;906;p77"/>
          <p:cNvSpPr txBox="1"/>
          <p:nvPr/>
        </p:nvSpPr>
        <p:spPr>
          <a:xfrm>
            <a:off x="7764025" y="1555050"/>
            <a:ext cx="4290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lt1"/>
                </a:solidFill>
                <a:latin typeface="Calibri"/>
                <a:ea typeface="Calibri"/>
                <a:cs typeface="Calibri"/>
                <a:sym typeface="Calibri"/>
              </a:rPr>
              <a:t>L</a:t>
            </a:r>
            <a:r>
              <a:rPr b="1" lang="en-US" sz="1800">
                <a:solidFill>
                  <a:schemeClr val="lt1"/>
                </a:solidFill>
                <a:latin typeface="Calibri"/>
                <a:ea typeface="Calibri"/>
                <a:cs typeface="Calibri"/>
                <a:sym typeface="Calibri"/>
              </a:rPr>
              <a:t>a police municipale, les équipes de gestion de la circulation, les citoyens et les fournisseurs de capteurs.</a:t>
            </a:r>
            <a:endParaRPr b="1" sz="1800">
              <a:solidFill>
                <a:schemeClr val="lt1"/>
              </a:solidFill>
              <a:latin typeface="Calibri"/>
              <a:ea typeface="Calibri"/>
              <a:cs typeface="Calibri"/>
              <a:sym typeface="Calibri"/>
            </a:endParaRPr>
          </a:p>
        </p:txBody>
      </p:sp>
      <p:pic>
        <p:nvPicPr>
          <p:cNvPr id="907" name="Google Shape;907;p77"/>
          <p:cNvPicPr preferRelativeResize="0"/>
          <p:nvPr/>
        </p:nvPicPr>
        <p:blipFill rotWithShape="1">
          <a:blip r:embed="rId5">
            <a:alphaModFix/>
          </a:blip>
          <a:srcRect b="6408" l="20974" r="30451" t="6876"/>
          <a:stretch/>
        </p:blipFill>
        <p:spPr>
          <a:xfrm>
            <a:off x="8437774" y="3245050"/>
            <a:ext cx="1300975" cy="2322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8"/>
          <p:cNvSpPr txBox="1"/>
          <p:nvPr>
            <p:ph idx="1" type="body"/>
          </p:nvPr>
        </p:nvSpPr>
        <p:spPr>
          <a:xfrm>
            <a:off x="323529" y="144834"/>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Date de réalisation et Budget </a:t>
            </a:r>
            <a:endParaRPr/>
          </a:p>
        </p:txBody>
      </p:sp>
      <p:sp>
        <p:nvSpPr>
          <p:cNvPr id="913" name="Google Shape;913;p78"/>
          <p:cNvSpPr txBox="1"/>
          <p:nvPr/>
        </p:nvSpPr>
        <p:spPr>
          <a:xfrm>
            <a:off x="3503675" y="5565000"/>
            <a:ext cx="85500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Budget : </a:t>
            </a:r>
            <a:r>
              <a:rPr lang="en-US" sz="2000">
                <a:solidFill>
                  <a:schemeClr val="dk1"/>
                </a:solidFill>
                <a:latin typeface="Calibri"/>
                <a:ea typeface="Calibri"/>
                <a:cs typeface="Calibri"/>
                <a:sym typeface="Calibri"/>
              </a:rPr>
              <a:t>356 </a:t>
            </a:r>
            <a:r>
              <a:rPr lang="en-US" sz="2000">
                <a:solidFill>
                  <a:schemeClr val="dk1"/>
                </a:solidFill>
                <a:latin typeface="Calibri"/>
                <a:ea typeface="Calibri"/>
                <a:cs typeface="Calibri"/>
                <a:sym typeface="Calibri"/>
              </a:rPr>
              <a:t>DH, pour l'achat de matériel, tels que des capteurs PIR, des microcontrôleurs, la résistance, les Led et la plaquette de montage électronique.</a:t>
            </a:r>
            <a:endParaRPr sz="2000">
              <a:solidFill>
                <a:schemeClr val="dk1"/>
              </a:solidFill>
              <a:latin typeface="Calibri"/>
              <a:ea typeface="Calibri"/>
              <a:cs typeface="Calibri"/>
              <a:sym typeface="Calibri"/>
            </a:endParaRPr>
          </a:p>
        </p:txBody>
      </p:sp>
      <p:sp>
        <p:nvSpPr>
          <p:cNvPr id="914" name="Google Shape;914;p78"/>
          <p:cNvSpPr txBox="1"/>
          <p:nvPr/>
        </p:nvSpPr>
        <p:spPr>
          <a:xfrm>
            <a:off x="3997500" y="6365400"/>
            <a:ext cx="77718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000">
                <a:solidFill>
                  <a:schemeClr val="dk1"/>
                </a:solidFill>
                <a:latin typeface="Calibri"/>
                <a:ea typeface="Calibri"/>
                <a:cs typeface="Calibri"/>
                <a:sym typeface="Calibri"/>
              </a:rPr>
              <a:t>Date de réalisation :</a:t>
            </a:r>
            <a:r>
              <a:rPr lang="en-US" sz="2000">
                <a:solidFill>
                  <a:schemeClr val="dk1"/>
                </a:solidFill>
                <a:latin typeface="Calibri"/>
                <a:ea typeface="Calibri"/>
                <a:cs typeface="Calibri"/>
                <a:sym typeface="Calibri"/>
              </a:rPr>
              <a:t> Prévu pour être réalisé sur une période de 2 jours.</a:t>
            </a:r>
            <a:endParaRPr sz="2000">
              <a:solidFill>
                <a:schemeClr val="dk1"/>
              </a:solidFill>
              <a:latin typeface="Calibri"/>
              <a:ea typeface="Calibri"/>
              <a:cs typeface="Calibri"/>
              <a:sym typeface="Calibri"/>
            </a:endParaRPr>
          </a:p>
        </p:txBody>
      </p:sp>
      <p:pic>
        <p:nvPicPr>
          <p:cNvPr id="915" name="Google Shape;915;p78"/>
          <p:cNvPicPr preferRelativeResize="0"/>
          <p:nvPr/>
        </p:nvPicPr>
        <p:blipFill rotWithShape="1">
          <a:blip r:embed="rId3">
            <a:alphaModFix/>
          </a:blip>
          <a:srcRect b="18945" l="19649" r="20932" t="21477"/>
          <a:stretch/>
        </p:blipFill>
        <p:spPr>
          <a:xfrm>
            <a:off x="166475" y="5308225"/>
            <a:ext cx="1612276" cy="1616625"/>
          </a:xfrm>
          <a:prstGeom prst="rect">
            <a:avLst/>
          </a:prstGeom>
          <a:noFill/>
          <a:ln>
            <a:noFill/>
          </a:ln>
        </p:spPr>
      </p:pic>
      <p:pic>
        <p:nvPicPr>
          <p:cNvPr id="916" name="Google Shape;916;p78"/>
          <p:cNvPicPr preferRelativeResize="0"/>
          <p:nvPr/>
        </p:nvPicPr>
        <p:blipFill>
          <a:blip r:embed="rId4">
            <a:alphaModFix/>
          </a:blip>
          <a:stretch>
            <a:fillRect/>
          </a:stretch>
        </p:blipFill>
        <p:spPr>
          <a:xfrm>
            <a:off x="606813" y="1021434"/>
            <a:ext cx="10978375" cy="413439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lang="en-US"/>
              <a:t>Principe de fonctionnement</a:t>
            </a:r>
            <a:endParaRPr/>
          </a:p>
        </p:txBody>
      </p:sp>
      <p:pic>
        <p:nvPicPr>
          <p:cNvPr id="922" name="Google Shape;922;p79"/>
          <p:cNvPicPr preferRelativeResize="0"/>
          <p:nvPr/>
        </p:nvPicPr>
        <p:blipFill>
          <a:blip r:embed="rId3">
            <a:alphaModFix/>
          </a:blip>
          <a:stretch>
            <a:fillRect/>
          </a:stretch>
        </p:blipFill>
        <p:spPr>
          <a:xfrm>
            <a:off x="166475" y="1683034"/>
            <a:ext cx="11887200" cy="472082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lang="en-US"/>
              <a:t>Principe de fonctionnement</a:t>
            </a:r>
            <a:endParaRPr/>
          </a:p>
        </p:txBody>
      </p:sp>
      <p:grpSp>
        <p:nvGrpSpPr>
          <p:cNvPr id="928" name="Google Shape;928;p80"/>
          <p:cNvGrpSpPr/>
          <p:nvPr/>
        </p:nvGrpSpPr>
        <p:grpSpPr>
          <a:xfrm>
            <a:off x="3993253" y="1808177"/>
            <a:ext cx="4209535" cy="4397950"/>
            <a:chOff x="2457916" y="1657335"/>
            <a:chExt cx="4209535" cy="4397950"/>
          </a:xfrm>
        </p:grpSpPr>
        <p:sp>
          <p:nvSpPr>
            <p:cNvPr id="929" name="Google Shape;929;p80"/>
            <p:cNvSpPr/>
            <p:nvPr/>
          </p:nvSpPr>
          <p:spPr>
            <a:xfrm>
              <a:off x="2527882" y="3860800"/>
              <a:ext cx="2044119" cy="2024231"/>
            </a:xfrm>
            <a:custGeom>
              <a:rect b="b" l="l" r="r" t="t"/>
              <a:pathLst>
                <a:path extrusionOk="0" h="2024231" w="2044119">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30" name="Google Shape;930;p80"/>
            <p:cNvSpPr/>
            <p:nvPr/>
          </p:nvSpPr>
          <p:spPr>
            <a:xfrm rot="437364">
              <a:off x="4621552" y="3784736"/>
              <a:ext cx="1916761" cy="2157668"/>
            </a:xfrm>
            <a:custGeom>
              <a:rect b="b" l="l" r="r" t="t"/>
              <a:pathLst>
                <a:path extrusionOk="0" h="2157668" w="1916761">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31" name="Google Shape;931;p80"/>
            <p:cNvSpPr/>
            <p:nvPr/>
          </p:nvSpPr>
          <p:spPr>
            <a:xfrm rot="437364">
              <a:off x="2587685" y="1769366"/>
              <a:ext cx="1903947" cy="2166804"/>
            </a:xfrm>
            <a:custGeom>
              <a:rect b="b" l="l" r="r" t="t"/>
              <a:pathLst>
                <a:path extrusionOk="0" h="2166804" w="1903947">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32" name="Google Shape;932;p80"/>
            <p:cNvSpPr/>
            <p:nvPr/>
          </p:nvSpPr>
          <p:spPr>
            <a:xfrm>
              <a:off x="4555381" y="1792645"/>
              <a:ext cx="2040813" cy="2068155"/>
            </a:xfrm>
            <a:custGeom>
              <a:rect b="b" l="l" r="r" t="t"/>
              <a:pathLst>
                <a:path extrusionOk="0" h="2068155" w="2040813">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933" name="Google Shape;933;p80"/>
          <p:cNvSpPr/>
          <p:nvPr/>
        </p:nvSpPr>
        <p:spPr>
          <a:xfrm>
            <a:off x="4971456" y="2892582"/>
            <a:ext cx="2229169" cy="222916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34" name="Google Shape;934;p80"/>
          <p:cNvSpPr/>
          <p:nvPr/>
        </p:nvSpPr>
        <p:spPr>
          <a:xfrm>
            <a:off x="4733980" y="2655106"/>
            <a:ext cx="2704121" cy="2704121"/>
          </a:xfrm>
          <a:prstGeom prst="donut">
            <a:avLst>
              <a:gd fmla="val 386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nvGrpSpPr>
          <p:cNvPr id="935" name="Google Shape;935;p80"/>
          <p:cNvGrpSpPr/>
          <p:nvPr/>
        </p:nvGrpSpPr>
        <p:grpSpPr>
          <a:xfrm>
            <a:off x="5275903" y="3456149"/>
            <a:ext cx="1689597" cy="840075"/>
            <a:chOff x="6670497" y="4267516"/>
            <a:chExt cx="4190656" cy="2083613"/>
          </a:xfrm>
        </p:grpSpPr>
        <p:sp>
          <p:nvSpPr>
            <p:cNvPr id="936" name="Google Shape;936;p80"/>
            <p:cNvSpPr/>
            <p:nvPr/>
          </p:nvSpPr>
          <p:spPr>
            <a:xfrm>
              <a:off x="6670497" y="4910589"/>
              <a:ext cx="2028518" cy="1440540"/>
            </a:xfrm>
            <a:custGeom>
              <a:rect b="b" l="l" r="r" t="t"/>
              <a:pathLst>
                <a:path extrusionOk="0" h="1440540" w="2028518">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7" name="Google Shape;937;p80"/>
            <p:cNvSpPr/>
            <p:nvPr/>
          </p:nvSpPr>
          <p:spPr>
            <a:xfrm>
              <a:off x="8698073" y="4267516"/>
              <a:ext cx="2163080" cy="2082019"/>
            </a:xfrm>
            <a:custGeom>
              <a:rect b="b" l="l" r="r" t="t"/>
              <a:pathLst>
                <a:path extrusionOk="0" h="2082019" w="2163080">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38" name="Google Shape;938;p80"/>
          <p:cNvSpPr/>
          <p:nvPr/>
        </p:nvSpPr>
        <p:spPr>
          <a:xfrm>
            <a:off x="5568942" y="3157178"/>
            <a:ext cx="527058" cy="387991"/>
          </a:xfrm>
          <a:custGeom>
            <a:rect b="b" l="l" r="r" t="t"/>
            <a:pathLst>
              <a:path extrusionOk="0" h="2751770" w="373808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9" name="Google Shape;939;p80"/>
          <p:cNvGrpSpPr/>
          <p:nvPr/>
        </p:nvGrpSpPr>
        <p:grpSpPr>
          <a:xfrm>
            <a:off x="5609822" y="4426961"/>
            <a:ext cx="1000609" cy="465288"/>
            <a:chOff x="7729280" y="2195997"/>
            <a:chExt cx="2143740" cy="996849"/>
          </a:xfrm>
        </p:grpSpPr>
        <p:sp>
          <p:nvSpPr>
            <p:cNvPr id="940" name="Google Shape;940;p80"/>
            <p:cNvSpPr/>
            <p:nvPr/>
          </p:nvSpPr>
          <p:spPr>
            <a:xfrm>
              <a:off x="7729280" y="2195997"/>
              <a:ext cx="2143740" cy="99684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1" name="Google Shape;941;p80"/>
            <p:cNvSpPr/>
            <p:nvPr/>
          </p:nvSpPr>
          <p:spPr>
            <a:xfrm>
              <a:off x="8421007" y="2543552"/>
              <a:ext cx="443936" cy="326800"/>
            </a:xfrm>
            <a:custGeom>
              <a:rect b="b" l="l" r="r" t="t"/>
              <a:pathLst>
                <a:path extrusionOk="0" h="2751770" w="373808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42" name="Google Shape;942;p80"/>
          <p:cNvSpPr txBox="1"/>
          <p:nvPr/>
        </p:nvSpPr>
        <p:spPr>
          <a:xfrm>
            <a:off x="8140555" y="3828300"/>
            <a:ext cx="3195600" cy="507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700">
                <a:solidFill>
                  <a:schemeClr val="accent1"/>
                </a:solidFill>
              </a:rPr>
              <a:t>Réinitialisation</a:t>
            </a:r>
            <a:endParaRPr/>
          </a:p>
        </p:txBody>
      </p:sp>
      <p:sp>
        <p:nvSpPr>
          <p:cNvPr id="943" name="Google Shape;943;p80"/>
          <p:cNvSpPr txBox="1"/>
          <p:nvPr/>
        </p:nvSpPr>
        <p:spPr>
          <a:xfrm>
            <a:off x="323525" y="3828300"/>
            <a:ext cx="3708000" cy="507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700">
                <a:solidFill>
                  <a:schemeClr val="accent1"/>
                </a:solidFill>
              </a:rPr>
              <a:t>Gestion de la priorité</a:t>
            </a:r>
            <a:endParaRPr/>
          </a:p>
        </p:txBody>
      </p:sp>
      <p:sp>
        <p:nvSpPr>
          <p:cNvPr id="944" name="Google Shape;944;p80"/>
          <p:cNvSpPr txBox="1"/>
          <p:nvPr/>
        </p:nvSpPr>
        <p:spPr>
          <a:xfrm>
            <a:off x="559834" y="5571925"/>
            <a:ext cx="3958800" cy="507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chemeClr val="dk1"/>
              </a:buClr>
              <a:buFont typeface="Arial"/>
              <a:buNone/>
            </a:pPr>
            <a:r>
              <a:rPr b="1" lang="en-US" sz="2700">
                <a:solidFill>
                  <a:schemeClr val="accent1"/>
                </a:solidFill>
              </a:rPr>
              <a:t>Priorité aux véhicules </a:t>
            </a:r>
            <a:endParaRPr/>
          </a:p>
        </p:txBody>
      </p:sp>
      <p:sp>
        <p:nvSpPr>
          <p:cNvPr id="945" name="Google Shape;945;p80"/>
          <p:cNvSpPr txBox="1"/>
          <p:nvPr/>
        </p:nvSpPr>
        <p:spPr>
          <a:xfrm>
            <a:off x="7683535" y="5359225"/>
            <a:ext cx="3848700" cy="507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1" lang="en-US" sz="2700">
                <a:solidFill>
                  <a:schemeClr val="accent1"/>
                </a:solidFill>
              </a:rPr>
              <a:t>Priorités aux piétons</a:t>
            </a:r>
            <a:endParaRPr>
              <a:solidFill>
                <a:srgbClr val="3F3F3F"/>
              </a:solidFill>
            </a:endParaRPr>
          </a:p>
        </p:txBody>
      </p:sp>
      <p:sp>
        <p:nvSpPr>
          <p:cNvPr id="946" name="Google Shape;946;p80"/>
          <p:cNvSpPr txBox="1"/>
          <p:nvPr/>
        </p:nvSpPr>
        <p:spPr>
          <a:xfrm>
            <a:off x="8397377" y="1772325"/>
            <a:ext cx="3848700" cy="507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700">
                <a:solidFill>
                  <a:schemeClr val="accent1"/>
                </a:solidFill>
              </a:rPr>
              <a:t>Affichage du temps </a:t>
            </a:r>
            <a:endParaRPr b="1" sz="2700">
              <a:solidFill>
                <a:schemeClr val="accent1"/>
              </a:solidFill>
              <a:latin typeface="Arial"/>
              <a:ea typeface="Arial"/>
              <a:cs typeface="Arial"/>
              <a:sym typeface="Arial"/>
            </a:endParaRPr>
          </a:p>
        </p:txBody>
      </p:sp>
      <p:sp>
        <p:nvSpPr>
          <p:cNvPr id="947" name="Google Shape;947;p80"/>
          <p:cNvSpPr txBox="1"/>
          <p:nvPr/>
        </p:nvSpPr>
        <p:spPr>
          <a:xfrm>
            <a:off x="738555" y="1779360"/>
            <a:ext cx="3060000" cy="507831"/>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2700">
                <a:solidFill>
                  <a:schemeClr val="accent1"/>
                </a:solidFill>
              </a:rPr>
              <a:t>Initialisation</a:t>
            </a:r>
            <a:endParaRPr b="1" sz="2700">
              <a:solidFill>
                <a:schemeClr val="accent1"/>
              </a:solidFill>
              <a:latin typeface="Arial"/>
              <a:ea typeface="Arial"/>
              <a:cs typeface="Arial"/>
              <a:sym typeface="Arial"/>
            </a:endParaRPr>
          </a:p>
        </p:txBody>
      </p:sp>
      <p:sp>
        <p:nvSpPr>
          <p:cNvPr id="948" name="Google Shape;948;p80"/>
          <p:cNvSpPr/>
          <p:nvPr/>
        </p:nvSpPr>
        <p:spPr>
          <a:xfrm rot="2700000">
            <a:off x="7952270" y="2138901"/>
            <a:ext cx="375843" cy="375843"/>
          </a:xfrm>
          <a:prstGeom prst="corner">
            <a:avLst>
              <a:gd fmla="val 20835" name="adj1"/>
              <a:gd fmla="val 24335"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49" name="Google Shape;949;p80"/>
          <p:cNvSpPr/>
          <p:nvPr/>
        </p:nvSpPr>
        <p:spPr>
          <a:xfrm rot="-8100000">
            <a:off x="3903238" y="2138902"/>
            <a:ext cx="375843" cy="375843"/>
          </a:xfrm>
          <a:prstGeom prst="corner">
            <a:avLst>
              <a:gd fmla="val 20835" name="adj1"/>
              <a:gd fmla="val 24335"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50" name="Google Shape;950;p80"/>
          <p:cNvSpPr txBox="1"/>
          <p:nvPr/>
        </p:nvSpPr>
        <p:spPr>
          <a:xfrm>
            <a:off x="5050775" y="2094163"/>
            <a:ext cx="8484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1</a:t>
            </a:r>
            <a:endParaRPr b="1" sz="2700">
              <a:solidFill>
                <a:schemeClr val="lt1"/>
              </a:solidFill>
            </a:endParaRPr>
          </a:p>
        </p:txBody>
      </p:sp>
      <p:sp>
        <p:nvSpPr>
          <p:cNvPr id="951" name="Google Shape;951;p80"/>
          <p:cNvSpPr txBox="1"/>
          <p:nvPr/>
        </p:nvSpPr>
        <p:spPr>
          <a:xfrm>
            <a:off x="4202375" y="4393900"/>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3</a:t>
            </a:r>
            <a:endParaRPr b="1" sz="2700">
              <a:solidFill>
                <a:schemeClr val="lt1"/>
              </a:solidFill>
            </a:endParaRPr>
          </a:p>
        </p:txBody>
      </p:sp>
      <p:sp>
        <p:nvSpPr>
          <p:cNvPr id="952" name="Google Shape;952;p80"/>
          <p:cNvSpPr txBox="1"/>
          <p:nvPr/>
        </p:nvSpPr>
        <p:spPr>
          <a:xfrm>
            <a:off x="4202375" y="3052038"/>
            <a:ext cx="5316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2</a:t>
            </a:r>
            <a:endParaRPr b="1" sz="2700">
              <a:solidFill>
                <a:schemeClr val="lt1"/>
              </a:solidFill>
            </a:endParaRPr>
          </a:p>
        </p:txBody>
      </p:sp>
      <p:sp>
        <p:nvSpPr>
          <p:cNvPr id="953" name="Google Shape;953;p80"/>
          <p:cNvSpPr txBox="1"/>
          <p:nvPr/>
        </p:nvSpPr>
        <p:spPr>
          <a:xfrm>
            <a:off x="7507750" y="4393900"/>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4</a:t>
            </a:r>
            <a:endParaRPr b="1" sz="2700">
              <a:solidFill>
                <a:schemeClr val="lt1"/>
              </a:solidFill>
            </a:endParaRPr>
          </a:p>
        </p:txBody>
      </p:sp>
      <p:sp>
        <p:nvSpPr>
          <p:cNvPr id="954" name="Google Shape;954;p80"/>
          <p:cNvSpPr txBox="1"/>
          <p:nvPr/>
        </p:nvSpPr>
        <p:spPr>
          <a:xfrm>
            <a:off x="7507750" y="3085363"/>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5</a:t>
            </a:r>
            <a:endParaRPr b="1" sz="2700">
              <a:solidFill>
                <a:schemeClr val="lt1"/>
              </a:solidFill>
            </a:endParaRPr>
          </a:p>
        </p:txBody>
      </p:sp>
      <p:sp>
        <p:nvSpPr>
          <p:cNvPr id="955" name="Google Shape;955;p80"/>
          <p:cNvSpPr txBox="1"/>
          <p:nvPr/>
        </p:nvSpPr>
        <p:spPr>
          <a:xfrm>
            <a:off x="6593025" y="1994175"/>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6</a:t>
            </a:r>
            <a:endParaRPr b="1" sz="27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81"/>
          <p:cNvPicPr preferRelativeResize="0"/>
          <p:nvPr/>
        </p:nvPicPr>
        <p:blipFill>
          <a:blip r:embed="rId3">
            <a:alphaModFix/>
          </a:blip>
          <a:stretch>
            <a:fillRect/>
          </a:stretch>
        </p:blipFill>
        <p:spPr>
          <a:xfrm>
            <a:off x="1693736" y="1197424"/>
            <a:ext cx="9801165" cy="5469500"/>
          </a:xfrm>
          <a:prstGeom prst="rect">
            <a:avLst/>
          </a:prstGeom>
          <a:noFill/>
          <a:ln>
            <a:noFill/>
          </a:ln>
        </p:spPr>
      </p:pic>
      <p:sp>
        <p:nvSpPr>
          <p:cNvPr id="961" name="Google Shape;961;p81"/>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lang="en-US"/>
              <a:t>Architecture Arduino</a:t>
            </a:r>
            <a:endParaRPr/>
          </a:p>
        </p:txBody>
      </p:sp>
      <p:pic>
        <p:nvPicPr>
          <p:cNvPr id="962" name="Google Shape;962;p81"/>
          <p:cNvPicPr preferRelativeResize="0"/>
          <p:nvPr/>
        </p:nvPicPr>
        <p:blipFill>
          <a:blip r:embed="rId4">
            <a:alphaModFix/>
          </a:blip>
          <a:stretch>
            <a:fillRect/>
          </a:stretch>
        </p:blipFill>
        <p:spPr>
          <a:xfrm>
            <a:off x="0" y="208750"/>
            <a:ext cx="2407725" cy="2407725"/>
          </a:xfrm>
          <a:prstGeom prst="rect">
            <a:avLst/>
          </a:prstGeom>
          <a:noFill/>
          <a:ln>
            <a:noFill/>
          </a:ln>
        </p:spPr>
      </p:pic>
      <p:sp>
        <p:nvSpPr>
          <p:cNvPr id="963" name="Google Shape;963;p81"/>
          <p:cNvSpPr txBox="1"/>
          <p:nvPr/>
        </p:nvSpPr>
        <p:spPr>
          <a:xfrm>
            <a:off x="216563" y="6040525"/>
            <a:ext cx="1974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Fog Computing</a:t>
            </a:r>
            <a:endParaRPr b="1" sz="1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2"/>
          <p:cNvSpPr txBox="1"/>
          <p:nvPr>
            <p:ph idx="1" type="body"/>
          </p:nvPr>
        </p:nvSpPr>
        <p:spPr>
          <a:xfrm>
            <a:off x="323529" y="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Tableau comparatif</a:t>
            </a:r>
            <a:endParaRPr/>
          </a:p>
        </p:txBody>
      </p:sp>
      <p:sp>
        <p:nvSpPr>
          <p:cNvPr id="969" name="Google Shape;969;p82"/>
          <p:cNvSpPr txBox="1"/>
          <p:nvPr/>
        </p:nvSpPr>
        <p:spPr>
          <a:xfrm>
            <a:off x="510300" y="829238"/>
            <a:ext cx="10978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Lors de la comparaison de projets en Smart Cities, plusieurs critères peuvent être pris en compte pour évaluer leur pertinence, leur efficacité et leur impact. Voici notre tableau comparatif avec certains critères  :</a:t>
            </a:r>
            <a:endParaRPr sz="1600"/>
          </a:p>
        </p:txBody>
      </p:sp>
      <p:graphicFrame>
        <p:nvGraphicFramePr>
          <p:cNvPr id="970" name="Google Shape;970;p82"/>
          <p:cNvGraphicFramePr/>
          <p:nvPr/>
        </p:nvGraphicFramePr>
        <p:xfrm>
          <a:off x="14075" y="1506350"/>
          <a:ext cx="3000000" cy="3000000"/>
        </p:xfrm>
        <a:graphic>
          <a:graphicData uri="http://schemas.openxmlformats.org/drawingml/2006/table">
            <a:tbl>
              <a:tblPr>
                <a:noFill/>
                <a:tableStyleId>{A299C350-04AA-4C61-A422-ACAC3232BC05}</a:tableStyleId>
              </a:tblPr>
              <a:tblGrid>
                <a:gridCol w="2496950"/>
                <a:gridCol w="2545225"/>
                <a:gridCol w="2374775"/>
                <a:gridCol w="2266125"/>
                <a:gridCol w="2508925"/>
              </a:tblGrid>
              <a:tr h="381000">
                <a:tc>
                  <a:txBody>
                    <a:bodyPr/>
                    <a:lstStyle/>
                    <a:p>
                      <a:pPr indent="0" lvl="0" marL="0" rtl="0" algn="ctr">
                        <a:lnSpc>
                          <a:spcPct val="171429"/>
                        </a:lnSpc>
                        <a:spcBef>
                          <a:spcPts val="1900"/>
                        </a:spcBef>
                        <a:spcAft>
                          <a:spcPts val="1900"/>
                        </a:spcAft>
                        <a:buNone/>
                      </a:pPr>
                      <a:r>
                        <a:rPr b="1" lang="en-US" sz="1500">
                          <a:solidFill>
                            <a:schemeClr val="dk1"/>
                          </a:solidFill>
                        </a:rPr>
                        <a:t>Critères de Comparaison</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ctr">
                        <a:lnSpc>
                          <a:spcPct val="171429"/>
                        </a:lnSpc>
                        <a:spcBef>
                          <a:spcPts val="1900"/>
                        </a:spcBef>
                        <a:spcAft>
                          <a:spcPts val="1900"/>
                        </a:spcAft>
                        <a:buNone/>
                      </a:pPr>
                      <a:r>
                        <a:rPr b="1" lang="en-US" sz="1500">
                          <a:solidFill>
                            <a:schemeClr val="dk1"/>
                          </a:solidFill>
                        </a:rPr>
                        <a:t>Smart City Dortmund</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l">
                        <a:spcBef>
                          <a:spcPts val="0"/>
                        </a:spcBef>
                        <a:spcAft>
                          <a:spcPts val="0"/>
                        </a:spcAft>
                        <a:buClr>
                          <a:schemeClr val="dk1"/>
                        </a:buClr>
                        <a:buFont typeface="Arial"/>
                        <a:buNone/>
                      </a:pPr>
                      <a:r>
                        <a:rPr b="1" lang="en-US" sz="1500">
                          <a:solidFill>
                            <a:schemeClr val="dk1"/>
                          </a:solidFill>
                        </a:rPr>
                        <a:t>Smart flood detection system</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ctr">
                        <a:lnSpc>
                          <a:spcPct val="171429"/>
                        </a:lnSpc>
                        <a:spcBef>
                          <a:spcPts val="1900"/>
                        </a:spcBef>
                        <a:spcAft>
                          <a:spcPts val="1900"/>
                        </a:spcAft>
                        <a:buNone/>
                      </a:pPr>
                      <a:r>
                        <a:rPr b="1" lang="en-US" sz="1500">
                          <a:solidFill>
                            <a:schemeClr val="dk1"/>
                          </a:solidFill>
                        </a:rPr>
                        <a:t>Smart trash can</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ctr">
                        <a:lnSpc>
                          <a:spcPct val="171429"/>
                        </a:lnSpc>
                        <a:spcBef>
                          <a:spcPts val="1900"/>
                        </a:spcBef>
                        <a:spcAft>
                          <a:spcPts val="1900"/>
                        </a:spcAft>
                        <a:buNone/>
                      </a:pPr>
                      <a:r>
                        <a:rPr b="1" lang="en-US" sz="1500">
                          <a:solidFill>
                            <a:schemeClr val="dk1"/>
                          </a:solidFill>
                        </a:rPr>
                        <a:t>Smart Pedestrian Safety System</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Budget</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couteuse (varie en fonction de la portée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couteuse (varie en fonction de la portée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lang="en-US">
                          <a:solidFill>
                            <a:schemeClr val="dk1"/>
                          </a:solidFill>
                        </a:rPr>
                        <a:t> (varie en fonction de la portée du projet)</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356 DH</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Simplicité de mise en œuvre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non</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18875">
                <a:tc>
                  <a:txBody>
                    <a:bodyPr/>
                    <a:lstStyle/>
                    <a:p>
                      <a:pPr indent="0" lvl="0" marL="0" rtl="0" algn="l">
                        <a:lnSpc>
                          <a:spcPct val="171429"/>
                        </a:lnSpc>
                        <a:spcBef>
                          <a:spcPts val="1900"/>
                        </a:spcBef>
                        <a:spcAft>
                          <a:spcPts val="1900"/>
                        </a:spcAft>
                        <a:buNone/>
                      </a:pPr>
                      <a:r>
                        <a:rPr b="1" lang="en-US" sz="1300">
                          <a:solidFill>
                            <a:schemeClr val="dk1"/>
                          </a:solidFill>
                        </a:rPr>
                        <a:t>Réduction de coûts</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chemeClr val="dk1"/>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Clr>
                          <a:schemeClr val="dk1"/>
                        </a:buClr>
                        <a:buSzPts val="1100"/>
                        <a:buFont typeface="Arial"/>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Impact environnemental</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FFF00"/>
                    </a:solidFill>
                  </a:tcPr>
                </a:tc>
                <a:tc>
                  <a:txBody>
                    <a:bodyPr/>
                    <a:lstStyle/>
                    <a:p>
                      <a:pPr indent="0" lvl="0" marL="0" rtl="0" algn="l">
                        <a:lnSpc>
                          <a:spcPct val="171429"/>
                        </a:lnSpc>
                        <a:spcBef>
                          <a:spcPts val="1900"/>
                        </a:spcBef>
                        <a:spcAft>
                          <a:spcPts val="1900"/>
                        </a:spcAft>
                        <a:buClr>
                          <a:schemeClr val="dk1"/>
                        </a:buClr>
                        <a:buSzPts val="1100"/>
                        <a:buFont typeface="Arial"/>
                        <a:buNone/>
                      </a:pPr>
                      <a:r>
                        <a:rPr lang="en-US" sz="1300">
                          <a:solidFill>
                            <a:schemeClr val="dk1"/>
                          </a:solidFill>
                        </a:rPr>
                        <a:t>OUI</a:t>
                      </a:r>
                      <a:endParaRPr sz="1300">
                        <a:solidFill>
                          <a:schemeClr val="dk1"/>
                        </a:solidFill>
                      </a:endParaRPr>
                    </a:p>
                  </a:txBody>
                  <a:tcPr marT="91425" marB="91425" marR="91425" marL="9142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FFF00"/>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chemeClr val="dk1"/>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chemeClr val="dk1"/>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Amélioration de la sécurité</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Clr>
                          <a:schemeClr val="dk1"/>
                        </a:buClr>
                        <a:buSzPts val="1100"/>
                        <a:buFont typeface="Arial"/>
                        <a:buNone/>
                      </a:pPr>
                      <a:r>
                        <a:rPr lang="en-US" sz="1300">
                          <a:solidFill>
                            <a:schemeClr val="dk1"/>
                          </a:solidFill>
                        </a:rPr>
                        <a:t>NON</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FFF00"/>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Facilité de déploiement</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dépend de la taille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dépend de la taille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dépend de la taille du projet</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Économie d'énergie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chemeClr val="dk1"/>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Non</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Réduction de la congestion</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non</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NON</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Données pour l'analyse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Participation citoyenne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non</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bl>
          </a:graphicData>
        </a:graphic>
      </p:graphicFrame>
      <p:pic>
        <p:nvPicPr>
          <p:cNvPr id="971" name="Google Shape;971;p82"/>
          <p:cNvPicPr preferRelativeResize="0"/>
          <p:nvPr/>
        </p:nvPicPr>
        <p:blipFill>
          <a:blip r:embed="rId3">
            <a:alphaModFix/>
          </a:blip>
          <a:stretch>
            <a:fillRect/>
          </a:stretch>
        </p:blipFill>
        <p:spPr>
          <a:xfrm>
            <a:off x="10999625" y="1"/>
            <a:ext cx="1192375" cy="1192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3"/>
          <p:cNvSpPr txBox="1"/>
          <p:nvPr/>
        </p:nvSpPr>
        <p:spPr>
          <a:xfrm>
            <a:off x="529548" y="469943"/>
            <a:ext cx="42225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rPr>
              <a:t>Conclusion</a:t>
            </a:r>
            <a:endParaRPr sz="5400">
              <a:solidFill>
                <a:schemeClr val="lt1"/>
              </a:solidFill>
              <a:latin typeface="Arial"/>
              <a:ea typeface="Arial"/>
              <a:cs typeface="Arial"/>
              <a:sym typeface="Arial"/>
            </a:endParaRPr>
          </a:p>
        </p:txBody>
      </p:sp>
      <p:sp>
        <p:nvSpPr>
          <p:cNvPr id="977" name="Google Shape;977;p83"/>
          <p:cNvSpPr txBox="1"/>
          <p:nvPr/>
        </p:nvSpPr>
        <p:spPr>
          <a:xfrm>
            <a:off x="4331850" y="2450763"/>
            <a:ext cx="70239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rPr>
              <a:t>En conclusion, les Smart Cities incarnent l'avenir des zones urbaines, mettant l'innovation au service de la qualité de vie des citoyens. Ces projets s'attaquent à des enjeux cruciaux tels que la sécurité piétonne, la gestion des déchets et l'efficacité énergétique, offrant des solutions accessibles qui promettent un impact positif sur la ville du futur. Par le biais de la technologie IoT, de l'analyse des données et de la connectivité, ces initiatives simplifiées démontrent comment les villes intelligentes peuvent devenir des réalités tangibles avec des ressources budgétaires limitées. C'est une invitation à exploiter l'innovation à petite échelle pour forger un avenir urbain plus intelligent, plus sûr et plus durable.</a:t>
            </a:r>
            <a:endParaRPr sz="2000"/>
          </a:p>
        </p:txBody>
      </p:sp>
      <p:grpSp>
        <p:nvGrpSpPr>
          <p:cNvPr id="978" name="Google Shape;978;p83"/>
          <p:cNvGrpSpPr/>
          <p:nvPr/>
        </p:nvGrpSpPr>
        <p:grpSpPr>
          <a:xfrm>
            <a:off x="7038537" y="586909"/>
            <a:ext cx="4317210" cy="1433451"/>
            <a:chOff x="7609163" y="647233"/>
            <a:chExt cx="4317210" cy="1433451"/>
          </a:xfrm>
        </p:grpSpPr>
        <p:sp>
          <p:nvSpPr>
            <p:cNvPr id="979" name="Google Shape;979;p83"/>
            <p:cNvSpPr/>
            <p:nvPr/>
          </p:nvSpPr>
          <p:spPr>
            <a:xfrm>
              <a:off x="7813389" y="1259536"/>
              <a:ext cx="596412" cy="710732"/>
            </a:xfrm>
            <a:custGeom>
              <a:rect b="b" l="l" r="r" t="t"/>
              <a:pathLst>
                <a:path extrusionOk="0" h="3947283" w="3312367">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grpSp>
          <p:nvGrpSpPr>
            <p:cNvPr id="980" name="Google Shape;980;p83"/>
            <p:cNvGrpSpPr/>
            <p:nvPr/>
          </p:nvGrpSpPr>
          <p:grpSpPr>
            <a:xfrm>
              <a:off x="7609163" y="647233"/>
              <a:ext cx="4317210" cy="1433451"/>
              <a:chOff x="7398147" y="1587138"/>
              <a:chExt cx="4317210" cy="1433451"/>
            </a:xfrm>
          </p:grpSpPr>
          <p:sp>
            <p:nvSpPr>
              <p:cNvPr id="981" name="Google Shape;981;p83"/>
              <p:cNvSpPr/>
              <p:nvPr/>
            </p:nvSpPr>
            <p:spPr>
              <a:xfrm>
                <a:off x="8504254" y="2175864"/>
                <a:ext cx="3211103" cy="844725"/>
              </a:xfrm>
              <a:custGeom>
                <a:rect b="b" l="l" r="r" t="t"/>
                <a:pathLst>
                  <a:path extrusionOk="0" h="1051917" w="3998714">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9600">
                  <a:solidFill>
                    <a:schemeClr val="lt1"/>
                  </a:solidFill>
                  <a:latin typeface="Federo"/>
                  <a:ea typeface="Federo"/>
                  <a:cs typeface="Federo"/>
                  <a:sym typeface="Federo"/>
                </a:endParaRPr>
              </a:p>
            </p:txBody>
          </p:sp>
          <p:sp>
            <p:nvSpPr>
              <p:cNvPr id="982" name="Google Shape;982;p83"/>
              <p:cNvSpPr/>
              <p:nvPr/>
            </p:nvSpPr>
            <p:spPr>
              <a:xfrm>
                <a:off x="7398147" y="1587138"/>
                <a:ext cx="2687647" cy="442345"/>
              </a:xfrm>
              <a:custGeom>
                <a:rect b="b" l="l" r="r" t="t"/>
                <a:pathLst>
                  <a:path extrusionOk="0" h="995065" w="6045920">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9600">
                  <a:solidFill>
                    <a:schemeClr val="lt1"/>
                  </a:solidFill>
                  <a:latin typeface="Arial"/>
                  <a:ea typeface="Arial"/>
                  <a:cs typeface="Arial"/>
                  <a:sym typeface="Arial"/>
                </a:endParaRPr>
              </a:p>
            </p:txBody>
          </p:sp>
        </p:grpSp>
      </p:grpSp>
      <p:grpSp>
        <p:nvGrpSpPr>
          <p:cNvPr id="983" name="Google Shape;983;p83"/>
          <p:cNvGrpSpPr/>
          <p:nvPr/>
        </p:nvGrpSpPr>
        <p:grpSpPr>
          <a:xfrm>
            <a:off x="10783398" y="6028886"/>
            <a:ext cx="1000609" cy="465288"/>
            <a:chOff x="7729280" y="2195997"/>
            <a:chExt cx="2143740" cy="996849"/>
          </a:xfrm>
        </p:grpSpPr>
        <p:sp>
          <p:nvSpPr>
            <p:cNvPr id="984" name="Google Shape;984;p83"/>
            <p:cNvSpPr/>
            <p:nvPr/>
          </p:nvSpPr>
          <p:spPr>
            <a:xfrm>
              <a:off x="7729280" y="2195997"/>
              <a:ext cx="2143740" cy="99684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5" name="Google Shape;985;p83"/>
            <p:cNvSpPr/>
            <p:nvPr/>
          </p:nvSpPr>
          <p:spPr>
            <a:xfrm>
              <a:off x="8421007" y="2543552"/>
              <a:ext cx="443936" cy="326800"/>
            </a:xfrm>
            <a:custGeom>
              <a:rect b="b" l="l" r="r" t="t"/>
              <a:pathLst>
                <a:path extrusionOk="0" h="2751770" w="373808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Bibliographie</a:t>
            </a:r>
            <a:endParaRPr/>
          </a:p>
        </p:txBody>
      </p:sp>
      <p:sp>
        <p:nvSpPr>
          <p:cNvPr id="991" name="Google Shape;991;p84"/>
          <p:cNvSpPr txBox="1"/>
          <p:nvPr/>
        </p:nvSpPr>
        <p:spPr>
          <a:xfrm>
            <a:off x="534150" y="1895700"/>
            <a:ext cx="11123700" cy="212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3">
                  <a:extLst>
                    <a:ext uri="{A12FA001-AC4F-418D-AE19-62706E023703}">
                      <ahyp:hlinkClr val="tx"/>
                    </a:ext>
                  </a:extLst>
                </a:hlinkClick>
              </a:rPr>
              <a:t>https://territoireconnecte.fr/smart-city/</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4">
                  <a:extLst>
                    <a:ext uri="{A12FA001-AC4F-418D-AE19-62706E023703}">
                      <ahyp:hlinkClr val="tx"/>
                    </a:ext>
                  </a:extLst>
                </a:hlinkClick>
              </a:rPr>
              <a:t>https://www.tinkercad.com/blog/tinktober-2023</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5">
                  <a:extLst>
                    <a:ext uri="{A12FA001-AC4F-418D-AE19-62706E023703}">
                      <ahyp:hlinkClr val="tx"/>
                    </a:ext>
                  </a:extLst>
                </a:hlinkClick>
              </a:rPr>
              <a:t>https://www.youtube.com/@AutodeskTinkercad</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6">
                  <a:extLst>
                    <a:ext uri="{A12FA001-AC4F-418D-AE19-62706E023703}">
                      <ahyp:hlinkClr val="tx"/>
                    </a:ext>
                  </a:extLst>
                </a:hlinkClick>
              </a:rPr>
              <a:t>https://www.youtube.com/watch?v=hqcIO7sEnfU</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7">
                  <a:extLst>
                    <a:ext uri="{A12FA001-AC4F-418D-AE19-62706E023703}">
                      <ahyp:hlinkClr val="tx"/>
                    </a:ext>
                  </a:extLst>
                </a:hlinkClick>
              </a:rPr>
              <a:t>Smart_City_Street_Lighting-</a:t>
            </a:r>
            <a:r>
              <a:rPr b="1" lang="en-US" sz="1800" u="sng">
                <a:solidFill>
                  <a:schemeClr val="accent6"/>
                </a:solidFill>
                <a:latin typeface="Calibri"/>
                <a:ea typeface="Calibri"/>
                <a:cs typeface="Calibri"/>
                <a:sym typeface="Calibri"/>
                <a:hlinkClick r:id="rId8">
                  <a:extLst>
                    <a:ext uri="{A12FA001-AC4F-418D-AE19-62706E023703}">
                      <ahyp:hlinkClr val="tx"/>
                    </a:ext>
                  </a:extLst>
                </a:hlinkClick>
              </a:rPr>
              <a:t>Dortmund-Germany-Tvilight-Case_Study-–-EN.pdf</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9">
                  <a:extLst>
                    <a:ext uri="{A12FA001-AC4F-418D-AE19-62706E023703}">
                      <ahyp:hlinkClr val="tx"/>
                    </a:ext>
                  </a:extLst>
                </a:hlinkClick>
              </a:rPr>
              <a:t>Brochure-Intelligent-Smart-City-Lighting-Control-Sensor-CMS-Light-Management-EN.pdf (tvilight.com)</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10">
                  <a:extLst>
                    <a:ext uri="{A12FA001-AC4F-418D-AE19-62706E023703}">
                      <ahyp:hlinkClr val="tx"/>
                    </a:ext>
                  </a:extLst>
                </a:hlinkClick>
              </a:rPr>
              <a:t>ASSAMI_Yasmine.pdf (univ-biskra.dz)</a:t>
            </a:r>
            <a:endParaRPr b="1" sz="1800">
              <a:solidFill>
                <a:srgbClr val="431D96"/>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5"/>
          <p:cNvSpPr txBox="1"/>
          <p:nvPr/>
        </p:nvSpPr>
        <p:spPr>
          <a:xfrm>
            <a:off x="1" y="4174554"/>
            <a:ext cx="12191999"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Calibri"/>
                <a:ea typeface="Calibri"/>
                <a:cs typeface="Calibri"/>
                <a:sym typeface="Calibri"/>
              </a:rPr>
              <a:t>Merci pour votre attention</a:t>
            </a:r>
            <a:endParaRPr sz="6000">
              <a:solidFill>
                <a:schemeClr val="lt1"/>
              </a:solidFill>
              <a:latin typeface="Calibri"/>
              <a:ea typeface="Calibri"/>
              <a:cs typeface="Calibri"/>
              <a:sym typeface="Calibri"/>
            </a:endParaRPr>
          </a:p>
        </p:txBody>
      </p:sp>
      <p:sp>
        <p:nvSpPr>
          <p:cNvPr id="997" name="Google Shape;997;p85"/>
          <p:cNvSpPr txBox="1"/>
          <p:nvPr/>
        </p:nvSpPr>
        <p:spPr>
          <a:xfrm>
            <a:off x="76" y="5190235"/>
            <a:ext cx="12192000" cy="379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67">
                <a:solidFill>
                  <a:schemeClr val="lt1"/>
                </a:solidFill>
                <a:latin typeface="Calibri"/>
                <a:ea typeface="Calibri"/>
                <a:cs typeface="Calibri"/>
                <a:sym typeface="Calibri"/>
              </a:rPr>
              <a:t>SMART CITIES PROJECTS</a:t>
            </a:r>
            <a:endParaRPr sz="1867">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p:nvPr>
            <p:ph idx="2" type="pic"/>
          </p:nvPr>
        </p:nvSpPr>
        <p:spPr>
          <a:xfrm rot="-900013">
            <a:off x="1252289" y="1630210"/>
            <a:ext cx="1786164" cy="2758893"/>
          </a:xfrm>
          <a:prstGeom prst="rect">
            <a:avLst/>
          </a:prstGeom>
          <a:solidFill>
            <a:srgbClr val="F2F2F2"/>
          </a:solidFill>
          <a:ln>
            <a:noFill/>
          </a:ln>
        </p:spPr>
      </p:sp>
      <p:sp>
        <p:nvSpPr>
          <p:cNvPr id="204" name="Google Shape;204;p32"/>
          <p:cNvSpPr txBox="1"/>
          <p:nvPr>
            <p:ph type="title"/>
          </p:nvPr>
        </p:nvSpPr>
        <p:spPr>
          <a:xfrm>
            <a:off x="0" y="134928"/>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4000">
                <a:latin typeface="Calibri"/>
                <a:ea typeface="Calibri"/>
                <a:cs typeface="Calibri"/>
                <a:sym typeface="Calibri"/>
              </a:rPr>
              <a:t>Comment fonctionne une smart city ?</a:t>
            </a:r>
            <a:endParaRPr b="1" sz="4000"/>
          </a:p>
        </p:txBody>
      </p:sp>
      <p:sp>
        <p:nvSpPr>
          <p:cNvPr id="205" name="Google Shape;205;p32"/>
          <p:cNvSpPr/>
          <p:nvPr/>
        </p:nvSpPr>
        <p:spPr>
          <a:xfrm>
            <a:off x="3365098" y="5301208"/>
            <a:ext cx="8064900" cy="1224000"/>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06" name="Google Shape;206;p32"/>
          <p:cNvSpPr txBox="1"/>
          <p:nvPr/>
        </p:nvSpPr>
        <p:spPr>
          <a:xfrm>
            <a:off x="3763780" y="5620890"/>
            <a:ext cx="11526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rPr>
              <a:t>90</a:t>
            </a:r>
            <a:r>
              <a:rPr b="1" lang="en-US" sz="3200">
                <a:solidFill>
                  <a:schemeClr val="lt1"/>
                </a:solidFill>
                <a:latin typeface="Arial"/>
                <a:ea typeface="Arial"/>
                <a:cs typeface="Arial"/>
                <a:sym typeface="Arial"/>
              </a:rPr>
              <a:t>%</a:t>
            </a:r>
            <a:endParaRPr b="1" sz="3200">
              <a:solidFill>
                <a:schemeClr val="lt1"/>
              </a:solidFill>
              <a:latin typeface="Arial"/>
              <a:ea typeface="Arial"/>
              <a:cs typeface="Arial"/>
              <a:sym typeface="Arial"/>
            </a:endParaRPr>
          </a:p>
        </p:txBody>
      </p:sp>
      <p:sp>
        <p:nvSpPr>
          <p:cNvPr id="207" name="Google Shape;207;p32"/>
          <p:cNvSpPr txBox="1"/>
          <p:nvPr/>
        </p:nvSpPr>
        <p:spPr>
          <a:xfrm>
            <a:off x="5168400" y="5405500"/>
            <a:ext cx="6261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rPr>
              <a:t>Des solutions SMART CITIES sont basés sur les technologies de IoT</a:t>
            </a:r>
            <a:endParaRPr sz="3000">
              <a:solidFill>
                <a:schemeClr val="lt1"/>
              </a:solidFill>
              <a:latin typeface="Arial"/>
              <a:ea typeface="Arial"/>
              <a:cs typeface="Arial"/>
              <a:sym typeface="Arial"/>
            </a:endParaRPr>
          </a:p>
        </p:txBody>
      </p:sp>
      <p:sp>
        <p:nvSpPr>
          <p:cNvPr id="208" name="Google Shape;208;p32"/>
          <p:cNvSpPr/>
          <p:nvPr/>
        </p:nvSpPr>
        <p:spPr>
          <a:xfrm>
            <a:off x="9019777" y="3828569"/>
            <a:ext cx="338689" cy="341518"/>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09" name="Google Shape;209;p32"/>
          <p:cNvSpPr/>
          <p:nvPr/>
        </p:nvSpPr>
        <p:spPr>
          <a:xfrm rot="3144837">
            <a:off x="2516177" y="2820477"/>
            <a:ext cx="1317057" cy="1118566"/>
          </a:xfrm>
          <a:custGeom>
            <a:rect b="b" l="l" r="r" t="t"/>
            <a:pathLst>
              <a:path extrusionOk="0" h="1118479" w="1316954">
                <a:moveTo>
                  <a:pt x="75030" y="75030"/>
                </a:moveTo>
                <a:cubicBezTo>
                  <a:pt x="121387" y="28673"/>
                  <a:pt x="185428" y="0"/>
                  <a:pt x="256167" y="0"/>
                </a:cubicBezTo>
                <a:cubicBezTo>
                  <a:pt x="397644" y="0"/>
                  <a:pt x="512334" y="114690"/>
                  <a:pt x="512334" y="256167"/>
                </a:cubicBezTo>
                <a:lnTo>
                  <a:pt x="512334" y="325549"/>
                </a:lnTo>
                <a:lnTo>
                  <a:pt x="573788" y="284115"/>
                </a:lnTo>
                <a:cubicBezTo>
                  <a:pt x="604436" y="271152"/>
                  <a:pt x="638131" y="263984"/>
                  <a:pt x="673500" y="263984"/>
                </a:cubicBezTo>
                <a:cubicBezTo>
                  <a:pt x="814977" y="263984"/>
                  <a:pt x="929667" y="378674"/>
                  <a:pt x="929667" y="520151"/>
                </a:cubicBezTo>
                <a:lnTo>
                  <a:pt x="929667" y="585238"/>
                </a:lnTo>
                <a:lnTo>
                  <a:pt x="979505" y="551637"/>
                </a:lnTo>
                <a:cubicBezTo>
                  <a:pt x="1008565" y="539345"/>
                  <a:pt x="1040516" y="532548"/>
                  <a:pt x="1074053" y="532548"/>
                </a:cubicBezTo>
                <a:cubicBezTo>
                  <a:pt x="1208204" y="532548"/>
                  <a:pt x="1316954" y="641298"/>
                  <a:pt x="1316954" y="775449"/>
                </a:cubicBezTo>
                <a:cubicBezTo>
                  <a:pt x="1316954" y="808825"/>
                  <a:pt x="1316953" y="842202"/>
                  <a:pt x="1316953" y="875578"/>
                </a:cubicBezTo>
                <a:cubicBezTo>
                  <a:pt x="1316953" y="1009729"/>
                  <a:pt x="1208203" y="1118479"/>
                  <a:pt x="1074052" y="1118479"/>
                </a:cubicBezTo>
                <a:lnTo>
                  <a:pt x="1074053" y="1118478"/>
                </a:lnTo>
                <a:cubicBezTo>
                  <a:pt x="956671" y="1118478"/>
                  <a:pt x="858737" y="1035217"/>
                  <a:pt x="836087" y="924530"/>
                </a:cubicBezTo>
                <a:lnTo>
                  <a:pt x="832547" y="889407"/>
                </a:lnTo>
                <a:lnTo>
                  <a:pt x="773212" y="929412"/>
                </a:lnTo>
                <a:cubicBezTo>
                  <a:pt x="742565" y="942375"/>
                  <a:pt x="708869" y="949543"/>
                  <a:pt x="673500" y="949543"/>
                </a:cubicBezTo>
                <a:cubicBezTo>
                  <a:pt x="532023" y="949543"/>
                  <a:pt x="417333" y="834853"/>
                  <a:pt x="417333" y="693376"/>
                </a:cubicBezTo>
                <a:lnTo>
                  <a:pt x="417333" y="623994"/>
                </a:lnTo>
                <a:lnTo>
                  <a:pt x="355879" y="665428"/>
                </a:lnTo>
                <a:cubicBezTo>
                  <a:pt x="325231" y="678391"/>
                  <a:pt x="291536" y="685559"/>
                  <a:pt x="256167" y="685559"/>
                </a:cubicBezTo>
                <a:cubicBezTo>
                  <a:pt x="114690" y="685559"/>
                  <a:pt x="0" y="570869"/>
                  <a:pt x="0" y="429392"/>
                </a:cubicBezTo>
                <a:lnTo>
                  <a:pt x="0" y="256167"/>
                </a:lnTo>
                <a:cubicBezTo>
                  <a:pt x="0" y="185429"/>
                  <a:pt x="28672" y="121387"/>
                  <a:pt x="75030" y="75030"/>
                </a:cubicBezTo>
                <a:close/>
              </a:path>
            </a:pathLst>
          </a:custGeom>
          <a:solidFill>
            <a:srgbClr val="F7D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32"/>
          <p:cNvSpPr txBox="1"/>
          <p:nvPr/>
        </p:nvSpPr>
        <p:spPr>
          <a:xfrm>
            <a:off x="5897550" y="1593963"/>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latin typeface="Calibri"/>
                <a:ea typeface="Calibri"/>
                <a:cs typeface="Calibri"/>
                <a:sym typeface="Calibri"/>
              </a:rPr>
              <a:t>collecte les données </a:t>
            </a:r>
            <a:endParaRPr b="1" sz="2100">
              <a:solidFill>
                <a:schemeClr val="lt1"/>
              </a:solidFill>
            </a:endParaRPr>
          </a:p>
        </p:txBody>
      </p:sp>
      <p:sp>
        <p:nvSpPr>
          <p:cNvPr id="211" name="Google Shape;211;p32"/>
          <p:cNvSpPr txBox="1"/>
          <p:nvPr/>
        </p:nvSpPr>
        <p:spPr>
          <a:xfrm>
            <a:off x="5755325" y="2307550"/>
            <a:ext cx="24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 analyse les données</a:t>
            </a:r>
            <a:endParaRPr b="1" sz="2000">
              <a:solidFill>
                <a:schemeClr val="lt1"/>
              </a:solidFill>
            </a:endParaRPr>
          </a:p>
        </p:txBody>
      </p:sp>
      <p:sp>
        <p:nvSpPr>
          <p:cNvPr id="212" name="Google Shape;212;p32"/>
          <p:cNvSpPr txBox="1"/>
          <p:nvPr/>
        </p:nvSpPr>
        <p:spPr>
          <a:xfrm>
            <a:off x="3763775" y="3099350"/>
            <a:ext cx="559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communique les informations aux décisionnaires</a:t>
            </a:r>
            <a:endParaRPr b="1" sz="2000">
              <a:solidFill>
                <a:schemeClr val="lt1"/>
              </a:solidFill>
            </a:endParaRPr>
          </a:p>
        </p:txBody>
      </p:sp>
      <p:sp>
        <p:nvSpPr>
          <p:cNvPr id="213" name="Google Shape;213;p32"/>
          <p:cNvSpPr txBox="1"/>
          <p:nvPr/>
        </p:nvSpPr>
        <p:spPr>
          <a:xfrm>
            <a:off x="5168400" y="3753025"/>
            <a:ext cx="283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met en place des actions </a:t>
            </a:r>
            <a:endParaRPr b="1" sz="2000">
              <a:solidFill>
                <a:schemeClr val="lt1"/>
              </a:solidFill>
            </a:endParaRPr>
          </a:p>
        </p:txBody>
      </p:sp>
      <p:pic>
        <p:nvPicPr>
          <p:cNvPr id="214" name="Google Shape;214;p32"/>
          <p:cNvPicPr preferRelativeResize="0"/>
          <p:nvPr/>
        </p:nvPicPr>
        <p:blipFill>
          <a:blip r:embed="rId3">
            <a:alphaModFix/>
          </a:blip>
          <a:stretch>
            <a:fillRect/>
          </a:stretch>
        </p:blipFill>
        <p:spPr>
          <a:xfrm>
            <a:off x="10124200" y="2299917"/>
            <a:ext cx="507875" cy="507875"/>
          </a:xfrm>
          <a:prstGeom prst="rect">
            <a:avLst/>
          </a:prstGeom>
          <a:noFill/>
          <a:ln>
            <a:noFill/>
          </a:ln>
        </p:spPr>
      </p:pic>
      <p:pic>
        <p:nvPicPr>
          <p:cNvPr id="215" name="Google Shape;215;p32"/>
          <p:cNvPicPr preferRelativeResize="0"/>
          <p:nvPr/>
        </p:nvPicPr>
        <p:blipFill>
          <a:blip r:embed="rId4">
            <a:alphaModFix/>
          </a:blip>
          <a:stretch>
            <a:fillRect/>
          </a:stretch>
        </p:blipFill>
        <p:spPr>
          <a:xfrm>
            <a:off x="10844998" y="1555423"/>
            <a:ext cx="585000" cy="585000"/>
          </a:xfrm>
          <a:prstGeom prst="rect">
            <a:avLst/>
          </a:prstGeom>
          <a:noFill/>
          <a:ln>
            <a:noFill/>
          </a:ln>
        </p:spPr>
      </p:pic>
      <p:pic>
        <p:nvPicPr>
          <p:cNvPr id="216" name="Google Shape;216;p32"/>
          <p:cNvPicPr preferRelativeResize="0"/>
          <p:nvPr/>
        </p:nvPicPr>
        <p:blipFill>
          <a:blip r:embed="rId5">
            <a:alphaModFix/>
          </a:blip>
          <a:stretch>
            <a:fillRect/>
          </a:stretch>
        </p:blipFill>
        <p:spPr>
          <a:xfrm>
            <a:off x="9616318" y="3091706"/>
            <a:ext cx="507875" cy="50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None/>
            </a:pPr>
            <a:r>
              <a:rPr b="1" lang="en-US" sz="3500">
                <a:solidFill>
                  <a:schemeClr val="dk1"/>
                </a:solidFill>
                <a:latin typeface="Calibri"/>
                <a:ea typeface="Calibri"/>
                <a:cs typeface="Calibri"/>
                <a:sym typeface="Calibri"/>
              </a:rPr>
              <a:t>À quels enjeux répond une smart city ?</a:t>
            </a:r>
            <a:endParaRPr b="1" sz="3500"/>
          </a:p>
        </p:txBody>
      </p:sp>
      <p:grpSp>
        <p:nvGrpSpPr>
          <p:cNvPr id="222" name="Google Shape;222;p33"/>
          <p:cNvGrpSpPr/>
          <p:nvPr/>
        </p:nvGrpSpPr>
        <p:grpSpPr>
          <a:xfrm>
            <a:off x="4432655" y="1900761"/>
            <a:ext cx="3917201" cy="3921189"/>
            <a:chOff x="2599015" y="1672344"/>
            <a:chExt cx="3917201" cy="3921189"/>
          </a:xfrm>
        </p:grpSpPr>
        <p:grpSp>
          <p:nvGrpSpPr>
            <p:cNvPr id="223" name="Google Shape;223;p33"/>
            <p:cNvGrpSpPr/>
            <p:nvPr/>
          </p:nvGrpSpPr>
          <p:grpSpPr>
            <a:xfrm>
              <a:off x="3873392" y="1672344"/>
              <a:ext cx="1368447" cy="3921189"/>
              <a:chOff x="3887776" y="1781204"/>
              <a:chExt cx="1368447" cy="3921189"/>
            </a:xfrm>
          </p:grpSpPr>
          <p:sp>
            <p:nvSpPr>
              <p:cNvPr id="224" name="Google Shape;224;p33"/>
              <p:cNvSpPr/>
              <p:nvPr/>
            </p:nvSpPr>
            <p:spPr>
              <a:xfrm>
                <a:off x="3887923" y="1781204"/>
                <a:ext cx="1368300" cy="1368300"/>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225" name="Google Shape;225;p33"/>
              <p:cNvSpPr/>
              <p:nvPr/>
            </p:nvSpPr>
            <p:spPr>
              <a:xfrm rot="10800000">
                <a:off x="3887776" y="4334093"/>
                <a:ext cx="1368300" cy="1368300"/>
              </a:xfrm>
              <a:prstGeom prst="up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nvGrpSpPr>
            <p:cNvPr id="226" name="Google Shape;226;p33"/>
            <p:cNvGrpSpPr/>
            <p:nvPr/>
          </p:nvGrpSpPr>
          <p:grpSpPr>
            <a:xfrm>
              <a:off x="2599015" y="2941174"/>
              <a:ext cx="3917201" cy="1368448"/>
              <a:chOff x="2527007" y="3212828"/>
              <a:chExt cx="3917201" cy="1368448"/>
            </a:xfrm>
          </p:grpSpPr>
          <p:sp>
            <p:nvSpPr>
              <p:cNvPr id="227" name="Google Shape;227;p33"/>
              <p:cNvSpPr/>
              <p:nvPr/>
            </p:nvSpPr>
            <p:spPr>
              <a:xfrm rot="5400000">
                <a:off x="5075908" y="3212976"/>
                <a:ext cx="1368300" cy="1368300"/>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228" name="Google Shape;228;p33"/>
              <p:cNvSpPr/>
              <p:nvPr/>
            </p:nvSpPr>
            <p:spPr>
              <a:xfrm rot="-5400000">
                <a:off x="2527007" y="3212828"/>
                <a:ext cx="1368300" cy="1368300"/>
              </a:xfrm>
              <a:prstGeom prst="up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sp>
        <p:nvSpPr>
          <p:cNvPr id="229" name="Google Shape;229;p33"/>
          <p:cNvSpPr/>
          <p:nvPr/>
        </p:nvSpPr>
        <p:spPr>
          <a:xfrm>
            <a:off x="5887197" y="3357297"/>
            <a:ext cx="1008000" cy="10080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230" name="Google Shape;230;p33"/>
          <p:cNvSpPr txBox="1"/>
          <p:nvPr/>
        </p:nvSpPr>
        <p:spPr>
          <a:xfrm>
            <a:off x="6107852" y="230517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1</a:t>
            </a:r>
            <a:endParaRPr b="1" sz="2000">
              <a:solidFill>
                <a:schemeClr val="lt1"/>
              </a:solidFill>
              <a:latin typeface="Arial"/>
              <a:ea typeface="Arial"/>
              <a:cs typeface="Arial"/>
              <a:sym typeface="Arial"/>
            </a:endParaRPr>
          </a:p>
        </p:txBody>
      </p:sp>
      <p:sp>
        <p:nvSpPr>
          <p:cNvPr id="231" name="Google Shape;231;p33"/>
          <p:cNvSpPr txBox="1"/>
          <p:nvPr/>
        </p:nvSpPr>
        <p:spPr>
          <a:xfrm>
            <a:off x="7423012" y="3607592"/>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4</a:t>
            </a:r>
            <a:endParaRPr b="1" sz="2000">
              <a:solidFill>
                <a:schemeClr val="lt1"/>
              </a:solidFill>
              <a:latin typeface="Arial"/>
              <a:ea typeface="Arial"/>
              <a:cs typeface="Arial"/>
              <a:sym typeface="Arial"/>
            </a:endParaRPr>
          </a:p>
        </p:txBody>
      </p:sp>
      <p:sp>
        <p:nvSpPr>
          <p:cNvPr id="232" name="Google Shape;232;p33"/>
          <p:cNvSpPr txBox="1"/>
          <p:nvPr/>
        </p:nvSpPr>
        <p:spPr>
          <a:xfrm>
            <a:off x="6122238" y="4936809"/>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3</a:t>
            </a:r>
            <a:endParaRPr b="1" sz="2000">
              <a:solidFill>
                <a:schemeClr val="lt1"/>
              </a:solidFill>
              <a:latin typeface="Arial"/>
              <a:ea typeface="Arial"/>
              <a:cs typeface="Arial"/>
              <a:sym typeface="Arial"/>
            </a:endParaRPr>
          </a:p>
        </p:txBody>
      </p:sp>
      <p:sp>
        <p:nvSpPr>
          <p:cNvPr id="233" name="Google Shape;233;p33"/>
          <p:cNvSpPr txBox="1"/>
          <p:nvPr/>
        </p:nvSpPr>
        <p:spPr>
          <a:xfrm>
            <a:off x="4821462" y="360759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2</a:t>
            </a:r>
            <a:endParaRPr b="1" sz="2000">
              <a:solidFill>
                <a:schemeClr val="lt1"/>
              </a:solidFill>
              <a:latin typeface="Arial"/>
              <a:ea typeface="Arial"/>
              <a:cs typeface="Arial"/>
              <a:sym typeface="Arial"/>
            </a:endParaRPr>
          </a:p>
        </p:txBody>
      </p:sp>
      <p:sp>
        <p:nvSpPr>
          <p:cNvPr id="234" name="Google Shape;234;p33"/>
          <p:cNvSpPr txBox="1"/>
          <p:nvPr/>
        </p:nvSpPr>
        <p:spPr>
          <a:xfrm>
            <a:off x="4127212" y="5816100"/>
            <a:ext cx="43341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Politique (pertinences des politiques)</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3F3F3F"/>
              </a:solidFill>
            </a:endParaRPr>
          </a:p>
        </p:txBody>
      </p:sp>
      <p:sp>
        <p:nvSpPr>
          <p:cNvPr id="235" name="Google Shape;235;p33"/>
          <p:cNvSpPr txBox="1"/>
          <p:nvPr/>
        </p:nvSpPr>
        <p:spPr>
          <a:xfrm>
            <a:off x="8533773" y="3633158"/>
            <a:ext cx="3320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000">
                <a:solidFill>
                  <a:schemeClr val="dk1"/>
                </a:solidFill>
                <a:latin typeface="Calibri"/>
                <a:ea typeface="Calibri"/>
                <a:cs typeface="Calibri"/>
                <a:sym typeface="Calibri"/>
              </a:rPr>
              <a:t>Investissements (ROI)</a:t>
            </a:r>
            <a:endParaRPr b="1" sz="2000">
              <a:solidFill>
                <a:srgbClr val="3F3F3F"/>
              </a:solidFill>
            </a:endParaRPr>
          </a:p>
        </p:txBody>
      </p:sp>
      <p:sp>
        <p:nvSpPr>
          <p:cNvPr id="236" name="Google Shape;236;p33"/>
          <p:cNvSpPr txBox="1"/>
          <p:nvPr/>
        </p:nvSpPr>
        <p:spPr>
          <a:xfrm>
            <a:off x="4312188" y="1306700"/>
            <a:ext cx="41580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Environnemental (cadre de vie)</a:t>
            </a:r>
            <a:endParaRPr b="1" sz="2000">
              <a:solidFill>
                <a:srgbClr val="3F3F3F"/>
              </a:solidFill>
            </a:endParaRPr>
          </a:p>
        </p:txBody>
      </p:sp>
      <p:sp>
        <p:nvSpPr>
          <p:cNvPr id="237" name="Google Shape;237;p33"/>
          <p:cNvSpPr txBox="1"/>
          <p:nvPr/>
        </p:nvSpPr>
        <p:spPr>
          <a:xfrm>
            <a:off x="366290" y="3633150"/>
            <a:ext cx="3917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Citoyen (« bien-vivre ensemble »)</a:t>
            </a:r>
            <a:endParaRPr b="1" sz="2000">
              <a:solidFill>
                <a:srgbClr val="3F3F3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None/>
            </a:pPr>
            <a:r>
              <a:rPr lang="en-US" sz="4200"/>
              <a:t>Les six critères principaux de la Ville intelligente</a:t>
            </a:r>
            <a:endParaRPr sz="4200"/>
          </a:p>
        </p:txBody>
      </p:sp>
      <p:pic>
        <p:nvPicPr>
          <p:cNvPr id="243" name="Google Shape;243;p34"/>
          <p:cNvPicPr preferRelativeResize="0"/>
          <p:nvPr/>
        </p:nvPicPr>
        <p:blipFill>
          <a:blip r:embed="rId3">
            <a:alphaModFix/>
          </a:blip>
          <a:stretch>
            <a:fillRect/>
          </a:stretch>
        </p:blipFill>
        <p:spPr>
          <a:xfrm>
            <a:off x="2575550" y="1450075"/>
            <a:ext cx="7952025" cy="533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cxnSp>
        <p:nvCxnSpPr>
          <p:cNvPr id="248" name="Google Shape;248;p35"/>
          <p:cNvCxnSpPr/>
          <p:nvPr/>
        </p:nvCxnSpPr>
        <p:spPr>
          <a:xfrm flipH="1" rot="10800000">
            <a:off x="8187602" y="2097834"/>
            <a:ext cx="3398100" cy="17100"/>
          </a:xfrm>
          <a:prstGeom prst="straightConnector1">
            <a:avLst/>
          </a:prstGeom>
          <a:noFill/>
          <a:ln cap="rnd" cmpd="sng" w="22225">
            <a:solidFill>
              <a:schemeClr val="lt1"/>
            </a:solidFill>
            <a:prstDash val="dash"/>
            <a:miter lim="800000"/>
            <a:headEnd len="sm" w="sm" type="none"/>
            <a:tailEnd len="sm" w="sm" type="none"/>
          </a:ln>
        </p:spPr>
      </p:cxnSp>
      <p:sp>
        <p:nvSpPr>
          <p:cNvPr id="249" name="Google Shape;249;p35"/>
          <p:cNvSpPr txBox="1"/>
          <p:nvPr/>
        </p:nvSpPr>
        <p:spPr>
          <a:xfrm>
            <a:off x="7198925" y="80725"/>
            <a:ext cx="45204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400">
                <a:solidFill>
                  <a:schemeClr val="lt1"/>
                </a:solidFill>
              </a:rPr>
              <a:t>Projet Commercial</a:t>
            </a:r>
            <a:endParaRPr/>
          </a:p>
        </p:txBody>
      </p:sp>
      <p:sp>
        <p:nvSpPr>
          <p:cNvPr id="250" name="Google Shape;250;p35"/>
          <p:cNvSpPr txBox="1"/>
          <p:nvPr/>
        </p:nvSpPr>
        <p:spPr>
          <a:xfrm>
            <a:off x="-565050" y="4181275"/>
            <a:ext cx="13577100" cy="754200"/>
          </a:xfrm>
          <a:prstGeom prst="rect">
            <a:avLst/>
          </a:prstGeom>
          <a:noFill/>
          <a:ln>
            <a:noFill/>
          </a:ln>
        </p:spPr>
        <p:txBody>
          <a:bodyPr anchorCtr="0" anchor="t" bIns="91425" lIns="91425" spcFirstLastPara="1" rIns="91425" wrap="square" tIns="91425">
            <a:spAutoFit/>
          </a:bodyPr>
          <a:lstStyle/>
          <a:p>
            <a:pPr indent="0" lvl="0" marL="0" rtl="0" algn="ctr">
              <a:lnSpc>
                <a:spcPct val="79411"/>
              </a:lnSpc>
              <a:spcBef>
                <a:spcPts val="0"/>
              </a:spcBef>
              <a:spcAft>
                <a:spcPts val="600"/>
              </a:spcAft>
              <a:buNone/>
            </a:pPr>
            <a:r>
              <a:rPr b="1" lang="en-US" sz="3700">
                <a:solidFill>
                  <a:srgbClr val="FFFFFF"/>
                </a:solidFill>
              </a:rPr>
              <a:t>Smart City Dortmund | 30.000 réverbères intelligents</a:t>
            </a:r>
            <a:endParaRPr b="1" sz="37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 COLOR - 104">
      <a:dk1>
        <a:srgbClr val="000000"/>
      </a:dk1>
      <a:lt1>
        <a:srgbClr val="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 COLOR - 104">
      <a:dk1>
        <a:srgbClr val="000000"/>
      </a:dk1>
      <a:lt1>
        <a:srgbClr val="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Break Slide Master">
  <a:themeElements>
    <a:clrScheme name="ALLPPT-COLOR 01">
      <a:dk1>
        <a:srgbClr val="000000"/>
      </a:dk1>
      <a:lt1>
        <a:srgbClr val="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